
<file path=[Content_Types].xml><?xml version="1.0" encoding="utf-8"?>
<Types xmlns="http://schemas.openxmlformats.org/package/2006/content-types">
  <Default Extension="fntdata" ContentType="application/x-fontdata"/>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media/image32.jpg" ContentType="image/jpeg"/>
  <Override PartName="/ppt/media/image31.jpg" ContentType="image/jpeg"/>
  <Override PartName="/ppt/theme/theme1.xml" ContentType="application/vnd.openxmlformats-officedocument.theme+xml"/>
  <Override PartName="/ppt/theme/theme2.xml" ContentType="application/vnd.openxmlformats-officedocument.theme+xml"/>
  <Override PartName="/ppt/media/image28.jpg" ContentType="image/jpeg"/>
  <Override PartName="/ppt/media/image29.jpg" ContentType="image/jpeg"/>
  <Override PartName="/ppt/media/image33.jpg" ContentType="image/jpeg"/>
  <Override PartName="/ppt/media/image56.jpg" ContentType="image/jpeg"/>
  <Override PartName="/ppt/media/image34.jpg" ContentType="image/jpeg"/>
  <Override PartName="/ppt/media/image35.jpg" ContentType="image/jpeg"/>
  <Override PartName="/ppt/media/image36.jpg" ContentType="image/jpeg"/>
  <Override PartName="/ppt/media/image37.jpg" ContentType="image/jpeg"/>
  <Override PartName="/ppt/media/image38.jpg" ContentType="image/jpeg"/>
  <Override PartName="/ppt/media/image39.jpg" ContentType="image/jpeg"/>
  <Override PartName="/ppt/media/image57.jpg" ContentType="image/jpeg"/>
  <Override PartName="/ppt/media/image30.jpg" ContentType="image/jpeg"/>
  <Override PartName="/ppt/media/image59.jpg" ContentType="image/jpeg"/>
  <Override PartName="/ppt/media/image60.jpg" ContentType="image/jpeg"/>
  <Override PartName="/ppt/media/image49.jpg" ContentType="image/jpeg"/>
  <Override PartName="/ppt/media/image53.jpg" ContentType="image/jpe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7" r:id="rId2"/>
    <p:sldId id="258" r:id="rId3"/>
    <p:sldId id="379" r:id="rId4"/>
    <p:sldId id="259" r:id="rId5"/>
    <p:sldId id="274" r:id="rId6"/>
    <p:sldId id="275" r:id="rId7"/>
    <p:sldId id="276" r:id="rId8"/>
    <p:sldId id="277" r:id="rId9"/>
    <p:sldId id="377" r:id="rId10"/>
    <p:sldId id="378" r:id="rId11"/>
    <p:sldId id="380" r:id="rId12"/>
    <p:sldId id="262" r:id="rId13"/>
    <p:sldId id="284" r:id="rId14"/>
    <p:sldId id="381" r:id="rId15"/>
    <p:sldId id="382" r:id="rId16"/>
    <p:sldId id="384" r:id="rId17"/>
    <p:sldId id="385" r:id="rId18"/>
    <p:sldId id="386" r:id="rId19"/>
    <p:sldId id="279" r:id="rId20"/>
    <p:sldId id="273" r:id="rId21"/>
    <p:sldId id="387" r:id="rId22"/>
    <p:sldId id="263" r:id="rId23"/>
    <p:sldId id="264" r:id="rId24"/>
    <p:sldId id="265" r:id="rId25"/>
    <p:sldId id="266" r:id="rId26"/>
    <p:sldId id="267" r:id="rId27"/>
    <p:sldId id="268" r:id="rId28"/>
    <p:sldId id="269" r:id="rId29"/>
    <p:sldId id="270" r:id="rId30"/>
    <p:sldId id="271" r:id="rId31"/>
    <p:sldId id="272" r:id="rId32"/>
    <p:sldId id="373" r:id="rId33"/>
  </p:sldIdLst>
  <p:sldSz cx="10058400" cy="7772400"/>
  <p:notesSz cx="6858000" cy="9144000"/>
  <p:embeddedFontLst>
    <p:embeddedFont>
      <p:font typeface="Architects Daughter" panose="020B0604020202020204" charset="0"/>
      <p:regular r:id="rId35"/>
    </p:embeddedFont>
    <p:embeddedFont>
      <p:font typeface="Calibri" panose="020F0502020204030204" pitchFamily="34" charset="0"/>
      <p:regular r:id="rId36"/>
      <p:bold r:id="rId37"/>
      <p:italic r:id="rId38"/>
      <p:boldItalic r:id="rId39"/>
    </p:embeddedFont>
    <p:embeddedFont>
      <p:font typeface="Franklin Gothic Medium" panose="020B0603020102020204" pitchFamily="34" charset="0"/>
      <p:regular r:id="rId40"/>
      <p:italic r:id="rId41"/>
    </p:embeddedFont>
    <p:embeddedFont>
      <p:font typeface="Georgia" panose="02040502050405020303" pitchFamily="18" charset="0"/>
      <p:regular r:id="rId42"/>
      <p:bold r:id="rId43"/>
      <p:italic r:id="rId44"/>
      <p:boldItalic r:id="rId45"/>
    </p:embeddedFont>
    <p:embeddedFont>
      <p:font typeface="Lato" panose="020F0502020204030203" pitchFamily="34" charset="0"/>
      <p:regular r:id="rId46"/>
      <p:bold r:id="rId47"/>
      <p:italic r:id="rId48"/>
      <p:boldItalic r:id="rId49"/>
    </p:embeddedFont>
    <p:embeddedFont>
      <p:font typeface="Roboto Black" panose="02000000000000000000" pitchFamily="2" charset="0"/>
      <p:bold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302" y="78"/>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8" Type="http://schemas.openxmlformats.org/officeDocument/2006/relationships/customXml" Target="../customXml/item3.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customXml" Target="../customXml/item2.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10584" y="685800"/>
            <a:ext cx="4437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0: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5" name="Google Shape;17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73175" y="704850"/>
            <a:ext cx="4556125" cy="3519488"/>
          </a:xfrm>
        </p:spPr>
      </p:sp>
      <p:sp>
        <p:nvSpPr>
          <p:cNvPr id="3" name="Notes Placeholder 2"/>
          <p:cNvSpPr>
            <a:spLocks noGrp="1"/>
          </p:cNvSpPr>
          <p:nvPr>
            <p:ph type="body" idx="1"/>
          </p:nvPr>
        </p:nvSpPr>
        <p:spPr/>
        <p:txBody>
          <a:bodyPr/>
          <a:lstStyle/>
          <a:p>
            <a:r>
              <a:rPr lang="en-US" dirty="0"/>
              <a:t>New Sport Tins Design</a:t>
            </a:r>
            <a:r>
              <a:rPr lang="en-US" baseline="0" dirty="0"/>
              <a:t> 2015</a:t>
            </a:r>
            <a:endParaRPr lang="en-US" dirty="0"/>
          </a:p>
        </p:txBody>
      </p:sp>
      <p:sp>
        <p:nvSpPr>
          <p:cNvPr id="4" name="Date Placeholder 3"/>
          <p:cNvSpPr>
            <a:spLocks noGrp="1"/>
          </p:cNvSpPr>
          <p:nvPr>
            <p:ph type="dt" idx="10"/>
          </p:nvPr>
        </p:nvSpPr>
        <p:spPr/>
        <p:txBody>
          <a:bodyPr/>
          <a:lstStyle/>
          <a:p>
            <a:pPr defTabSz="942289">
              <a:defRPr/>
            </a:pPr>
            <a:fld id="{A4B8B604-2EBC-4327-B1D0-4FEAA587310B}" type="datetime1">
              <a:rPr lang="en-US">
                <a:solidFill>
                  <a:prstClr val="black"/>
                </a:solidFill>
                <a:latin typeface="Calibri"/>
              </a:rPr>
              <a:pPr defTabSz="942289">
                <a:defRPr/>
              </a:pPr>
              <a:t>8/30/2023</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pPr defTabSz="942289">
              <a:defRPr/>
            </a:pPr>
            <a:endParaRPr lang="en-US" dirty="0">
              <a:solidFill>
                <a:prstClr val="black"/>
              </a:solidFill>
              <a:latin typeface="Calibri"/>
            </a:endParaRPr>
          </a:p>
        </p:txBody>
      </p:sp>
      <p:sp>
        <p:nvSpPr>
          <p:cNvPr id="6" name="Slide Number Placeholder 5"/>
          <p:cNvSpPr>
            <a:spLocks noGrp="1"/>
          </p:cNvSpPr>
          <p:nvPr>
            <p:ph type="sldNum" sz="quarter" idx="12"/>
          </p:nvPr>
        </p:nvSpPr>
        <p:spPr/>
        <p:txBody>
          <a:bodyPr/>
          <a:lstStyle/>
          <a:p>
            <a:pPr defTabSz="942289">
              <a:defRPr/>
            </a:pPr>
            <a:fld id="{E88911E0-406F-413A-B6DE-A8DFA9B3E577}" type="slidenum">
              <a:rPr lang="en-US">
                <a:solidFill>
                  <a:prstClr val="black"/>
                </a:solidFill>
                <a:latin typeface="Calibri"/>
              </a:rPr>
              <a:pPr defTabSz="942289">
                <a:defRPr/>
              </a:pPr>
              <a:t>32</a:t>
            </a:fld>
            <a:endParaRPr lang="en-US" dirty="0">
              <a:solidFill>
                <a:prstClr val="black"/>
              </a:solidFill>
              <a:latin typeface="Calibri"/>
            </a:endParaRPr>
          </a:p>
        </p:txBody>
      </p:sp>
    </p:spTree>
    <p:extLst>
      <p:ext uri="{BB962C8B-B14F-4D97-AF65-F5344CB8AC3E}">
        <p14:creationId xmlns:p14="http://schemas.microsoft.com/office/powerpoint/2010/main" val="224414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 name="Google Shape;7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 name="Google Shape;9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3: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5: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42870" y="672482"/>
            <a:ext cx="9372900" cy="865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2"/>
          <p:cNvSpPr txBox="1">
            <a:spLocks noGrp="1"/>
          </p:cNvSpPr>
          <p:nvPr>
            <p:ph type="body" idx="1"/>
          </p:nvPr>
        </p:nvSpPr>
        <p:spPr>
          <a:xfrm>
            <a:off x="342870" y="1741518"/>
            <a:ext cx="9372900" cy="5162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 name="Google Shape;12;p2"/>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650" b="1" i="0" u="sng">
                <a:solidFill>
                  <a:srgbClr val="5F5F5F"/>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65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8603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8/30/2023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45629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342879" y="1125136"/>
            <a:ext cx="9372900" cy="3101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5" name="Google Shape;15;p3"/>
          <p:cNvSpPr txBox="1">
            <a:spLocks noGrp="1"/>
          </p:cNvSpPr>
          <p:nvPr>
            <p:ph type="subTitle" idx="1"/>
          </p:nvPr>
        </p:nvSpPr>
        <p:spPr>
          <a:xfrm>
            <a:off x="342870" y="4282678"/>
            <a:ext cx="9372900" cy="11979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 name="Google Shape;16;p3"/>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42870" y="3250173"/>
            <a:ext cx="9372900" cy="127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42870" y="672482"/>
            <a:ext cx="9372900" cy="865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42870" y="1741518"/>
            <a:ext cx="4399800" cy="51627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5315640" y="1741518"/>
            <a:ext cx="4399800" cy="51627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42870" y="839573"/>
            <a:ext cx="3088800" cy="1141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42870" y="2099840"/>
            <a:ext cx="3088800" cy="48045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9275" y="680227"/>
            <a:ext cx="7004400" cy="6181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92050" y="1863464"/>
            <a:ext cx="4449600" cy="2239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92050" y="4235758"/>
            <a:ext cx="4449600" cy="186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5433450" y="1094158"/>
            <a:ext cx="4220400" cy="55839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42870" y="6392869"/>
            <a:ext cx="6598800" cy="9144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42870" y="1671478"/>
            <a:ext cx="9372900" cy="296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42870" y="4763362"/>
            <a:ext cx="9372900" cy="19656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900" cy="865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42870" y="1741518"/>
            <a:ext cx="9372900" cy="5162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www.popcornordering.com/" TargetMode="External"/><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10.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www.popcornordering.com/" TargetMode="External"/><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www.popcornordering.com/" TargetMode="External"/><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8.png"/><Relationship Id="rId4" Type="http://schemas.openxmlformats.org/officeDocument/2006/relationships/hyperlink" Target="https://www.vistaprint.com/business-cards/standard/template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vistaprint.com/signs-posters/car-door-magnets/templates?xnav=CarMagnets:ProductPage_CarMagnet_GetStarted&amp;project_id=94fe99a1-23f1-43e2-8031-0bddb13f6246"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hyperlink" Target="https://docs.google.com/document/d/1yl_httr5Q_KkbMOZHK1bP7BxmaIJCPhBvRwIixQ_FO4/edit" TargetMode="External"/><Relationship Id="rId4" Type="http://schemas.openxmlformats.org/officeDocument/2006/relationships/hyperlink" Target="https://drive.google.com/drive/folders/1KEtN1KP6XS9s641M1ZHi-0Kkt31-iD6z?usp=sharing"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document/d/1yl_httr5Q_KkbMOZHK1bP7BxmaIJCPhBvRwIixQ_FO4/edit"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hyperlink" Target="https://support.apple.com/guide/facetime/welcome/mac"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hyperlink" Target="https://zoom.us/" TargetMode="External"/><Relationship Id="rId4" Type="http://schemas.openxmlformats.org/officeDocument/2006/relationships/hyperlink" Target="https://meet.google.com/"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meet.google.co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hyperlink" Target="https://www.evite.com/" TargetMode="External"/><Relationship Id="rId4" Type="http://schemas.openxmlformats.org/officeDocument/2006/relationships/hyperlink" Target="https://zoom.u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ordering.campmasters.org/"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www.orderingcampmasters.org/" TargetMode="External"/><Relationship Id="rId2" Type="http://schemas.openxmlformats.org/officeDocument/2006/relationships/hyperlink" Target="http://www.campmasters.org/" TargetMode="External"/><Relationship Id="rId1" Type="http://schemas.openxmlformats.org/officeDocument/2006/relationships/slideLayout" Target="../slideLayouts/slideLayout11.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 Id="rId4" Type="http://schemas.openxmlformats.org/officeDocument/2006/relationships/hyperlink" Target="mailto:customerservice@campmasters.org"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p:nvPr/>
        </p:nvSpPr>
        <p:spPr>
          <a:xfrm>
            <a:off x="0" y="3110587"/>
            <a:ext cx="10058400" cy="1562400"/>
          </a:xfrm>
          <a:prstGeom prst="rect">
            <a:avLst/>
          </a:prstGeom>
          <a:solidFill>
            <a:srgbClr val="614B4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 name="Google Shape;61;p14"/>
          <p:cNvPicPr preferRelativeResize="0"/>
          <p:nvPr/>
        </p:nvPicPr>
        <p:blipFill rotWithShape="1">
          <a:blip r:embed="rId3">
            <a:alphaModFix/>
          </a:blip>
          <a:srcRect/>
          <a:stretch/>
        </p:blipFill>
        <p:spPr>
          <a:xfrm>
            <a:off x="5498441" y="255859"/>
            <a:ext cx="4559957" cy="3218801"/>
          </a:xfrm>
          <a:prstGeom prst="rect">
            <a:avLst/>
          </a:prstGeom>
          <a:noFill/>
          <a:ln>
            <a:noFill/>
          </a:ln>
        </p:spPr>
      </p:pic>
      <p:pic>
        <p:nvPicPr>
          <p:cNvPr id="62" name="Google Shape;62;p14"/>
          <p:cNvPicPr preferRelativeResize="0"/>
          <p:nvPr/>
        </p:nvPicPr>
        <p:blipFill rotWithShape="1">
          <a:blip r:embed="rId4">
            <a:alphaModFix/>
          </a:blip>
          <a:srcRect/>
          <a:stretch/>
        </p:blipFill>
        <p:spPr>
          <a:xfrm>
            <a:off x="0" y="255855"/>
            <a:ext cx="5250825" cy="3218800"/>
          </a:xfrm>
          <a:prstGeom prst="rect">
            <a:avLst/>
          </a:prstGeom>
          <a:noFill/>
          <a:ln>
            <a:noFill/>
          </a:ln>
        </p:spPr>
      </p:pic>
      <p:sp>
        <p:nvSpPr>
          <p:cNvPr id="63" name="Google Shape;63;p14"/>
          <p:cNvSpPr/>
          <p:nvPr/>
        </p:nvSpPr>
        <p:spPr>
          <a:xfrm>
            <a:off x="25" y="4610076"/>
            <a:ext cx="10058400" cy="3162300"/>
          </a:xfrm>
          <a:prstGeom prst="rect">
            <a:avLst/>
          </a:prstGeom>
          <a:solidFill>
            <a:srgbClr val="D18E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 name="Google Shape;64;p14"/>
          <p:cNvPicPr preferRelativeResize="0"/>
          <p:nvPr/>
        </p:nvPicPr>
        <p:blipFill rotWithShape="1">
          <a:blip r:embed="rId5">
            <a:alphaModFix/>
          </a:blip>
          <a:srcRect/>
          <a:stretch/>
        </p:blipFill>
        <p:spPr>
          <a:xfrm>
            <a:off x="4077083" y="6594660"/>
            <a:ext cx="1904243" cy="839226"/>
          </a:xfrm>
          <a:prstGeom prst="rect">
            <a:avLst/>
          </a:prstGeom>
          <a:noFill/>
          <a:ln>
            <a:noFill/>
          </a:ln>
        </p:spPr>
      </p:pic>
      <p:sp>
        <p:nvSpPr>
          <p:cNvPr id="65" name="Google Shape;65;p14"/>
          <p:cNvSpPr txBox="1"/>
          <p:nvPr/>
        </p:nvSpPr>
        <p:spPr>
          <a:xfrm>
            <a:off x="1428750" y="7357259"/>
            <a:ext cx="7200900" cy="247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Lato"/>
                <a:ea typeface="Lato"/>
                <a:cs typeface="Lato"/>
                <a:sym typeface="Lato"/>
              </a:rPr>
              <a:t>BSA logo, trade dress of Scouts BSA uniforms &amp; the emblems &amp; badges of rank thereon are trademarks of the Boy Scouts of America. Used with permission.</a:t>
            </a:r>
            <a:endParaRPr sz="800" b="0" i="0" u="none" strike="noStrike" cap="none">
              <a:solidFill>
                <a:srgbClr val="000000"/>
              </a:solidFill>
              <a:latin typeface="Lato"/>
              <a:ea typeface="Lato"/>
              <a:cs typeface="Lato"/>
              <a:sym typeface="Lato"/>
            </a:endParaRPr>
          </a:p>
        </p:txBody>
      </p:sp>
      <p:pic>
        <p:nvPicPr>
          <p:cNvPr id="66" name="Google Shape;66;p14"/>
          <p:cNvPicPr preferRelativeResize="0"/>
          <p:nvPr/>
        </p:nvPicPr>
        <p:blipFill rotWithShape="1">
          <a:blip r:embed="rId6">
            <a:alphaModFix/>
          </a:blip>
          <a:srcRect/>
          <a:stretch/>
        </p:blipFill>
        <p:spPr>
          <a:xfrm>
            <a:off x="4682215" y="4744138"/>
            <a:ext cx="732296" cy="839223"/>
          </a:xfrm>
          <a:prstGeom prst="rect">
            <a:avLst/>
          </a:prstGeom>
          <a:noFill/>
          <a:ln>
            <a:noFill/>
          </a:ln>
        </p:spPr>
      </p:pic>
      <p:sp>
        <p:nvSpPr>
          <p:cNvPr id="67" name="Google Shape;67;p14"/>
          <p:cNvSpPr txBox="1"/>
          <p:nvPr/>
        </p:nvSpPr>
        <p:spPr>
          <a:xfrm>
            <a:off x="2126700" y="6356229"/>
            <a:ext cx="5805000" cy="440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0" i="1" u="none" strike="noStrike" cap="none">
                <a:solidFill>
                  <a:srgbClr val="000000"/>
                </a:solidFill>
                <a:latin typeface="Lato"/>
                <a:ea typeface="Lato"/>
                <a:cs typeface="Lato"/>
                <a:sym typeface="Lato"/>
              </a:rPr>
              <a:t>in partnership with</a:t>
            </a:r>
            <a:endParaRPr sz="1300" b="0" i="1" u="none" strike="noStrike" cap="none">
              <a:solidFill>
                <a:srgbClr val="000000"/>
              </a:solidFill>
              <a:latin typeface="Lato"/>
              <a:ea typeface="Lato"/>
              <a:cs typeface="Lato"/>
              <a:sym typeface="Lato"/>
            </a:endParaRPr>
          </a:p>
        </p:txBody>
      </p:sp>
      <p:sp>
        <p:nvSpPr>
          <p:cNvPr id="68" name="Google Shape;68;p14"/>
          <p:cNvSpPr txBox="1"/>
          <p:nvPr/>
        </p:nvSpPr>
        <p:spPr>
          <a:xfrm>
            <a:off x="320650" y="3694575"/>
            <a:ext cx="9337200" cy="892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4600"/>
              <a:buFont typeface="Arial"/>
              <a:buNone/>
            </a:pPr>
            <a:r>
              <a:rPr lang="en" sz="4600" b="1" i="0" u="none" strike="noStrike" cap="none" dirty="0">
                <a:solidFill>
                  <a:srgbClr val="FFFFFF"/>
                </a:solidFill>
                <a:latin typeface="Lato"/>
                <a:ea typeface="Lato"/>
                <a:cs typeface="Lato"/>
                <a:sym typeface="Lato"/>
              </a:rPr>
              <a:t>2023 SCOUTS POPCORN GUIDE</a:t>
            </a:r>
            <a:endParaRPr sz="4600" b="1" i="0" u="none" strike="noStrike" cap="none" dirty="0">
              <a:solidFill>
                <a:srgbClr val="FFFFFF"/>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057275"/>
            <a:ext cx="10058400" cy="5657850"/>
            <a:chOff x="0" y="0"/>
            <a:chExt cx="12192000" cy="6858000"/>
          </a:xfrm>
        </p:grpSpPr>
        <p:pic>
          <p:nvPicPr>
            <p:cNvPr id="3" name="object 3"/>
            <p:cNvPicPr/>
            <p:nvPr/>
          </p:nvPicPr>
          <p:blipFill>
            <a:blip r:embed="rId2" cstate="print"/>
            <a:stretch>
              <a:fillRect/>
            </a:stretch>
          </p:blipFill>
          <p:spPr>
            <a:xfrm>
              <a:off x="0" y="0"/>
              <a:ext cx="12192000" cy="6857997"/>
            </a:xfrm>
            <a:prstGeom prst="rect">
              <a:avLst/>
            </a:prstGeom>
          </p:spPr>
        </p:pic>
        <p:sp>
          <p:nvSpPr>
            <p:cNvPr id="4" name="object 4"/>
            <p:cNvSpPr/>
            <p:nvPr/>
          </p:nvSpPr>
          <p:spPr>
            <a:xfrm>
              <a:off x="3378453" y="3835527"/>
              <a:ext cx="978535" cy="256540"/>
            </a:xfrm>
            <a:custGeom>
              <a:avLst/>
              <a:gdLst/>
              <a:ahLst/>
              <a:cxnLst/>
              <a:rect l="l" t="t" r="r" b="b"/>
              <a:pathLst>
                <a:path w="978535" h="256539">
                  <a:moveTo>
                    <a:pt x="128016" y="0"/>
                  </a:moveTo>
                  <a:lnTo>
                    <a:pt x="0" y="128016"/>
                  </a:lnTo>
                  <a:lnTo>
                    <a:pt x="128016" y="256031"/>
                  </a:lnTo>
                  <a:lnTo>
                    <a:pt x="128016" y="192024"/>
                  </a:lnTo>
                  <a:lnTo>
                    <a:pt x="978408" y="192024"/>
                  </a:lnTo>
                  <a:lnTo>
                    <a:pt x="978408" y="64008"/>
                  </a:lnTo>
                  <a:lnTo>
                    <a:pt x="128016" y="64008"/>
                  </a:lnTo>
                  <a:lnTo>
                    <a:pt x="128016" y="0"/>
                  </a:lnTo>
                  <a:close/>
                </a:path>
              </a:pathLst>
            </a:custGeom>
            <a:solidFill>
              <a:srgbClr val="FF0000"/>
            </a:solidFill>
          </p:spPr>
          <p:txBody>
            <a:bodyPr wrap="square" lIns="0" tIns="0" rIns="0" bIns="0" rtlCol="0"/>
            <a:lstStyle/>
            <a:p>
              <a:endParaRPr sz="1155"/>
            </a:p>
          </p:txBody>
        </p:sp>
        <p:sp>
          <p:nvSpPr>
            <p:cNvPr id="5" name="object 5"/>
            <p:cNvSpPr/>
            <p:nvPr/>
          </p:nvSpPr>
          <p:spPr>
            <a:xfrm>
              <a:off x="3378453" y="3835527"/>
              <a:ext cx="978535" cy="256540"/>
            </a:xfrm>
            <a:custGeom>
              <a:avLst/>
              <a:gdLst/>
              <a:ahLst/>
              <a:cxnLst/>
              <a:rect l="l" t="t" r="r" b="b"/>
              <a:pathLst>
                <a:path w="978535" h="256539">
                  <a:moveTo>
                    <a:pt x="0" y="128016"/>
                  </a:moveTo>
                  <a:lnTo>
                    <a:pt x="128016" y="0"/>
                  </a:lnTo>
                  <a:lnTo>
                    <a:pt x="128016" y="64008"/>
                  </a:lnTo>
                  <a:lnTo>
                    <a:pt x="978408" y="64008"/>
                  </a:lnTo>
                  <a:lnTo>
                    <a:pt x="978408" y="192024"/>
                  </a:lnTo>
                  <a:lnTo>
                    <a:pt x="128016" y="192024"/>
                  </a:lnTo>
                  <a:lnTo>
                    <a:pt x="128016" y="256031"/>
                  </a:lnTo>
                  <a:lnTo>
                    <a:pt x="0" y="128016"/>
                  </a:lnTo>
                  <a:close/>
                </a:path>
              </a:pathLst>
            </a:custGeom>
            <a:ln w="12700">
              <a:solidFill>
                <a:srgbClr val="A1A1A1"/>
              </a:solidFill>
            </a:ln>
          </p:spPr>
          <p:txBody>
            <a:bodyPr wrap="square" lIns="0" tIns="0" rIns="0" bIns="0" rtlCol="0"/>
            <a:lstStyle/>
            <a:p>
              <a:endParaRPr sz="1155"/>
            </a:p>
          </p:txBody>
        </p:sp>
        <p:sp>
          <p:nvSpPr>
            <p:cNvPr id="6" name="object 6"/>
            <p:cNvSpPr/>
            <p:nvPr/>
          </p:nvSpPr>
          <p:spPr>
            <a:xfrm>
              <a:off x="2143760" y="3429000"/>
              <a:ext cx="978535" cy="248285"/>
            </a:xfrm>
            <a:custGeom>
              <a:avLst/>
              <a:gdLst/>
              <a:ahLst/>
              <a:cxnLst/>
              <a:rect l="l" t="t" r="r" b="b"/>
              <a:pathLst>
                <a:path w="978535" h="248285">
                  <a:moveTo>
                    <a:pt x="123825" y="0"/>
                  </a:moveTo>
                  <a:lnTo>
                    <a:pt x="0" y="123951"/>
                  </a:lnTo>
                  <a:lnTo>
                    <a:pt x="123825" y="247776"/>
                  </a:lnTo>
                  <a:lnTo>
                    <a:pt x="123825" y="185800"/>
                  </a:lnTo>
                  <a:lnTo>
                    <a:pt x="978407" y="185800"/>
                  </a:lnTo>
                  <a:lnTo>
                    <a:pt x="978407" y="61975"/>
                  </a:lnTo>
                  <a:lnTo>
                    <a:pt x="123825" y="61975"/>
                  </a:lnTo>
                  <a:lnTo>
                    <a:pt x="123825" y="0"/>
                  </a:lnTo>
                  <a:close/>
                </a:path>
              </a:pathLst>
            </a:custGeom>
            <a:solidFill>
              <a:srgbClr val="FF0000"/>
            </a:solidFill>
          </p:spPr>
          <p:txBody>
            <a:bodyPr wrap="square" lIns="0" tIns="0" rIns="0" bIns="0" rtlCol="0"/>
            <a:lstStyle/>
            <a:p>
              <a:endParaRPr sz="1155"/>
            </a:p>
          </p:txBody>
        </p:sp>
        <p:sp>
          <p:nvSpPr>
            <p:cNvPr id="7" name="object 7"/>
            <p:cNvSpPr/>
            <p:nvPr/>
          </p:nvSpPr>
          <p:spPr>
            <a:xfrm>
              <a:off x="2143760" y="3429000"/>
              <a:ext cx="978535" cy="248285"/>
            </a:xfrm>
            <a:custGeom>
              <a:avLst/>
              <a:gdLst/>
              <a:ahLst/>
              <a:cxnLst/>
              <a:rect l="l" t="t" r="r" b="b"/>
              <a:pathLst>
                <a:path w="978535" h="248285">
                  <a:moveTo>
                    <a:pt x="0" y="123951"/>
                  </a:moveTo>
                  <a:lnTo>
                    <a:pt x="123825" y="0"/>
                  </a:lnTo>
                  <a:lnTo>
                    <a:pt x="123825" y="61975"/>
                  </a:lnTo>
                  <a:lnTo>
                    <a:pt x="978407" y="61975"/>
                  </a:lnTo>
                  <a:lnTo>
                    <a:pt x="978407" y="185800"/>
                  </a:lnTo>
                  <a:lnTo>
                    <a:pt x="123825" y="185800"/>
                  </a:lnTo>
                  <a:lnTo>
                    <a:pt x="123825" y="247776"/>
                  </a:lnTo>
                  <a:lnTo>
                    <a:pt x="0" y="123951"/>
                  </a:lnTo>
                  <a:close/>
                </a:path>
              </a:pathLst>
            </a:custGeom>
            <a:ln w="12700">
              <a:solidFill>
                <a:srgbClr val="A1A1A1"/>
              </a:solidFill>
            </a:ln>
          </p:spPr>
          <p:txBody>
            <a:bodyPr wrap="square" lIns="0" tIns="0" rIns="0" bIns="0" rtlCol="0"/>
            <a:lstStyle/>
            <a:p>
              <a:endParaRPr sz="1155"/>
            </a:p>
          </p:txBody>
        </p:sp>
      </p:grpSp>
      <p:sp>
        <p:nvSpPr>
          <p:cNvPr id="8" name="object 8"/>
          <p:cNvSpPr txBox="1"/>
          <p:nvPr/>
        </p:nvSpPr>
        <p:spPr>
          <a:xfrm>
            <a:off x="3330902" y="4006272"/>
            <a:ext cx="5905643" cy="1852350"/>
          </a:xfrm>
          <a:prstGeom prst="rect">
            <a:avLst/>
          </a:prstGeom>
        </p:spPr>
        <p:txBody>
          <a:bodyPr vert="horz" wrap="square" lIns="0" tIns="9954" rIns="0" bIns="0" rtlCol="0">
            <a:spAutoFit/>
          </a:bodyPr>
          <a:lstStyle/>
          <a:p>
            <a:pPr marL="550593" marR="4191">
              <a:spcBef>
                <a:spcPts val="78"/>
              </a:spcBef>
            </a:pPr>
            <a:r>
              <a:rPr sz="1320" b="1" dirty="0">
                <a:latin typeface="Calibri"/>
                <a:cs typeface="Calibri"/>
              </a:rPr>
              <a:t>Click</a:t>
            </a:r>
            <a:r>
              <a:rPr sz="1320" b="1" spc="-50" dirty="0">
                <a:latin typeface="Calibri"/>
                <a:cs typeface="Calibri"/>
              </a:rPr>
              <a:t> </a:t>
            </a:r>
            <a:r>
              <a:rPr sz="1320" b="1" dirty="0">
                <a:latin typeface="Calibri"/>
                <a:cs typeface="Calibri"/>
              </a:rPr>
              <a:t>on</a:t>
            </a:r>
            <a:r>
              <a:rPr sz="1320" b="1" spc="-37" dirty="0">
                <a:latin typeface="Calibri"/>
                <a:cs typeface="Calibri"/>
              </a:rPr>
              <a:t> </a:t>
            </a:r>
            <a:r>
              <a:rPr sz="1320" b="1" spc="-8" dirty="0">
                <a:latin typeface="Calibri"/>
                <a:cs typeface="Calibri"/>
              </a:rPr>
              <a:t>Promote</a:t>
            </a:r>
            <a:r>
              <a:rPr sz="1320" b="1" spc="-21" dirty="0">
                <a:latin typeface="Calibri"/>
                <a:cs typeface="Calibri"/>
              </a:rPr>
              <a:t> </a:t>
            </a:r>
            <a:r>
              <a:rPr sz="1320" b="1" spc="-17" dirty="0">
                <a:latin typeface="Calibri"/>
                <a:cs typeface="Calibri"/>
              </a:rPr>
              <a:t>Yourself</a:t>
            </a:r>
            <a:r>
              <a:rPr sz="1320" b="1" spc="-12" dirty="0">
                <a:latin typeface="Calibri"/>
                <a:cs typeface="Calibri"/>
              </a:rPr>
              <a:t> </a:t>
            </a:r>
            <a:r>
              <a:rPr sz="1320" b="1" dirty="0">
                <a:latin typeface="Calibri"/>
                <a:cs typeface="Calibri"/>
              </a:rPr>
              <a:t>Online</a:t>
            </a:r>
            <a:r>
              <a:rPr sz="1320" b="1" spc="-33" dirty="0">
                <a:latin typeface="Calibri"/>
                <a:cs typeface="Calibri"/>
              </a:rPr>
              <a:t> </a:t>
            </a:r>
            <a:r>
              <a:rPr sz="1320" b="1" dirty="0">
                <a:latin typeface="Calibri"/>
                <a:cs typeface="Calibri"/>
              </a:rPr>
              <a:t>to</a:t>
            </a:r>
            <a:r>
              <a:rPr sz="1320" b="1" spc="-41" dirty="0">
                <a:latin typeface="Calibri"/>
                <a:cs typeface="Calibri"/>
              </a:rPr>
              <a:t> </a:t>
            </a:r>
            <a:r>
              <a:rPr sz="1320" b="1" dirty="0">
                <a:latin typeface="Calibri"/>
                <a:cs typeface="Calibri"/>
              </a:rPr>
              <a:t>SET</a:t>
            </a:r>
            <a:r>
              <a:rPr sz="1320" b="1" spc="-37" dirty="0">
                <a:latin typeface="Calibri"/>
                <a:cs typeface="Calibri"/>
              </a:rPr>
              <a:t> </a:t>
            </a:r>
            <a:r>
              <a:rPr sz="1320" b="1" dirty="0">
                <a:latin typeface="Calibri"/>
                <a:cs typeface="Calibri"/>
              </a:rPr>
              <a:t>UP</a:t>
            </a:r>
            <a:r>
              <a:rPr sz="1320" b="1" spc="-29" dirty="0">
                <a:latin typeface="Calibri"/>
                <a:cs typeface="Calibri"/>
              </a:rPr>
              <a:t> </a:t>
            </a:r>
            <a:r>
              <a:rPr sz="1320" b="1" spc="-8" dirty="0">
                <a:latin typeface="Calibri"/>
                <a:cs typeface="Calibri"/>
              </a:rPr>
              <a:t>YOUR</a:t>
            </a:r>
            <a:r>
              <a:rPr sz="1320" b="1" spc="-21" dirty="0">
                <a:latin typeface="Calibri"/>
                <a:cs typeface="Calibri"/>
              </a:rPr>
              <a:t> </a:t>
            </a:r>
            <a:r>
              <a:rPr sz="1320" b="1" dirty="0">
                <a:latin typeface="Calibri"/>
                <a:cs typeface="Calibri"/>
              </a:rPr>
              <a:t>PROFILE</a:t>
            </a:r>
            <a:r>
              <a:rPr sz="1320" b="1" spc="-33" dirty="0">
                <a:latin typeface="Calibri"/>
                <a:cs typeface="Calibri"/>
              </a:rPr>
              <a:t> </a:t>
            </a:r>
            <a:r>
              <a:rPr sz="1320" b="1" dirty="0">
                <a:latin typeface="Calibri"/>
                <a:cs typeface="Calibri"/>
              </a:rPr>
              <a:t>AND</a:t>
            </a:r>
            <a:r>
              <a:rPr sz="1320" b="1" spc="-37" dirty="0">
                <a:latin typeface="Calibri"/>
                <a:cs typeface="Calibri"/>
              </a:rPr>
              <a:t> </a:t>
            </a:r>
            <a:r>
              <a:rPr sz="1320" b="1" dirty="0">
                <a:latin typeface="Calibri"/>
                <a:cs typeface="Calibri"/>
              </a:rPr>
              <a:t>ADD</a:t>
            </a:r>
            <a:r>
              <a:rPr sz="1320" b="1" spc="-29" dirty="0">
                <a:latin typeface="Calibri"/>
                <a:cs typeface="Calibri"/>
              </a:rPr>
              <a:t> </a:t>
            </a:r>
            <a:r>
              <a:rPr sz="1320" b="1" spc="-21" dirty="0">
                <a:latin typeface="Calibri"/>
                <a:cs typeface="Calibri"/>
              </a:rPr>
              <a:t>AN </a:t>
            </a:r>
            <a:r>
              <a:rPr sz="1320" b="1" dirty="0">
                <a:latin typeface="Calibri"/>
                <a:cs typeface="Calibri"/>
              </a:rPr>
              <a:t>IMAGE,</a:t>
            </a:r>
            <a:r>
              <a:rPr sz="1320" b="1" spc="-33" dirty="0">
                <a:latin typeface="Calibri"/>
                <a:cs typeface="Calibri"/>
              </a:rPr>
              <a:t> </a:t>
            </a:r>
            <a:r>
              <a:rPr sz="1320" b="1" dirty="0">
                <a:latin typeface="Calibri"/>
                <a:cs typeface="Calibri"/>
              </a:rPr>
              <a:t>EMAIL,</a:t>
            </a:r>
            <a:r>
              <a:rPr sz="1320" b="1" spc="-29" dirty="0">
                <a:latin typeface="Calibri"/>
                <a:cs typeface="Calibri"/>
              </a:rPr>
              <a:t> </a:t>
            </a:r>
            <a:r>
              <a:rPr sz="1320" b="1" dirty="0">
                <a:latin typeface="Calibri"/>
                <a:cs typeface="Calibri"/>
              </a:rPr>
              <a:t>SHARE</a:t>
            </a:r>
            <a:r>
              <a:rPr sz="1320" b="1" spc="-37" dirty="0">
                <a:latin typeface="Calibri"/>
                <a:cs typeface="Calibri"/>
              </a:rPr>
              <a:t> </a:t>
            </a:r>
            <a:r>
              <a:rPr sz="1320" b="1" dirty="0">
                <a:latin typeface="Calibri"/>
                <a:cs typeface="Calibri"/>
              </a:rPr>
              <a:t>OR</a:t>
            </a:r>
            <a:r>
              <a:rPr sz="1320" b="1" spc="-37" dirty="0">
                <a:latin typeface="Calibri"/>
                <a:cs typeface="Calibri"/>
              </a:rPr>
              <a:t> </a:t>
            </a:r>
            <a:r>
              <a:rPr sz="1320" b="1" dirty="0">
                <a:latin typeface="Calibri"/>
                <a:cs typeface="Calibri"/>
              </a:rPr>
              <a:t>TWEET</a:t>
            </a:r>
            <a:r>
              <a:rPr sz="1320" b="1" spc="194" dirty="0">
                <a:latin typeface="Calibri"/>
                <a:cs typeface="Calibri"/>
              </a:rPr>
              <a:t> </a:t>
            </a:r>
            <a:r>
              <a:rPr sz="1320" b="1" spc="-8" dirty="0">
                <a:latin typeface="Calibri"/>
                <a:cs typeface="Calibri"/>
              </a:rPr>
              <a:t>CUSTOMERS</a:t>
            </a:r>
            <a:r>
              <a:rPr sz="1320" b="1" spc="-21" dirty="0">
                <a:latin typeface="Calibri"/>
                <a:cs typeface="Calibri"/>
              </a:rPr>
              <a:t> </a:t>
            </a:r>
            <a:r>
              <a:rPr sz="1320" b="1" dirty="0">
                <a:latin typeface="Calibri"/>
                <a:cs typeface="Calibri"/>
              </a:rPr>
              <a:t>YOUR</a:t>
            </a:r>
            <a:r>
              <a:rPr sz="1320" b="1" spc="-17" dirty="0">
                <a:latin typeface="Calibri"/>
                <a:cs typeface="Calibri"/>
              </a:rPr>
              <a:t> </a:t>
            </a:r>
            <a:r>
              <a:rPr sz="1320" b="1" spc="-8" dirty="0">
                <a:latin typeface="Calibri"/>
                <a:cs typeface="Calibri"/>
              </a:rPr>
              <a:t>KEYCODE</a:t>
            </a:r>
            <a:r>
              <a:rPr sz="1320" b="1" spc="-37" dirty="0">
                <a:latin typeface="Calibri"/>
                <a:cs typeface="Calibri"/>
              </a:rPr>
              <a:t> </a:t>
            </a:r>
            <a:r>
              <a:rPr sz="1320" b="1" dirty="0">
                <a:latin typeface="Calibri"/>
                <a:cs typeface="Calibri"/>
              </a:rPr>
              <a:t>SO</a:t>
            </a:r>
            <a:r>
              <a:rPr sz="1320" b="1" spc="-29" dirty="0">
                <a:latin typeface="Calibri"/>
                <a:cs typeface="Calibri"/>
              </a:rPr>
              <a:t> </a:t>
            </a:r>
            <a:r>
              <a:rPr sz="1320" b="1" dirty="0">
                <a:latin typeface="Calibri"/>
                <a:cs typeface="Calibri"/>
              </a:rPr>
              <a:t>THEY</a:t>
            </a:r>
            <a:r>
              <a:rPr sz="1320" b="1" spc="-45" dirty="0">
                <a:latin typeface="Calibri"/>
                <a:cs typeface="Calibri"/>
              </a:rPr>
              <a:t> </a:t>
            </a:r>
            <a:r>
              <a:rPr sz="1320" b="1" spc="-21" dirty="0">
                <a:latin typeface="Calibri"/>
                <a:cs typeface="Calibri"/>
              </a:rPr>
              <a:t>CAN </a:t>
            </a:r>
            <a:r>
              <a:rPr sz="1320" b="1" dirty="0">
                <a:latin typeface="Calibri"/>
                <a:cs typeface="Calibri"/>
              </a:rPr>
              <a:t>PLACE</a:t>
            </a:r>
            <a:r>
              <a:rPr sz="1320" b="1" spc="-50" dirty="0">
                <a:latin typeface="Calibri"/>
                <a:cs typeface="Calibri"/>
              </a:rPr>
              <a:t> </a:t>
            </a:r>
            <a:r>
              <a:rPr sz="1320" b="1" dirty="0">
                <a:latin typeface="Calibri"/>
                <a:cs typeface="Calibri"/>
              </a:rPr>
              <a:t>ORDERS</a:t>
            </a:r>
            <a:r>
              <a:rPr sz="1320" b="1" spc="-41" dirty="0">
                <a:latin typeface="Calibri"/>
                <a:cs typeface="Calibri"/>
              </a:rPr>
              <a:t> </a:t>
            </a:r>
            <a:r>
              <a:rPr sz="1320" b="1" dirty="0">
                <a:latin typeface="Calibri"/>
                <a:cs typeface="Calibri"/>
              </a:rPr>
              <a:t>ONLINE</a:t>
            </a:r>
            <a:r>
              <a:rPr sz="1320" b="1" spc="-37" dirty="0">
                <a:latin typeface="Calibri"/>
                <a:cs typeface="Calibri"/>
              </a:rPr>
              <a:t> </a:t>
            </a:r>
            <a:r>
              <a:rPr sz="1320" b="1" dirty="0">
                <a:latin typeface="Calibri"/>
                <a:cs typeface="Calibri"/>
              </a:rPr>
              <a:t>VIA</a:t>
            </a:r>
            <a:r>
              <a:rPr sz="1320" b="1" spc="-41" dirty="0">
                <a:latin typeface="Calibri"/>
                <a:cs typeface="Calibri"/>
              </a:rPr>
              <a:t> </a:t>
            </a:r>
            <a:r>
              <a:rPr sz="1320" b="1" dirty="0">
                <a:latin typeface="Calibri"/>
                <a:cs typeface="Calibri"/>
              </a:rPr>
              <a:t>THE</a:t>
            </a:r>
            <a:r>
              <a:rPr sz="1320" b="1" spc="-54" dirty="0">
                <a:latin typeface="Calibri"/>
                <a:cs typeface="Calibri"/>
              </a:rPr>
              <a:t> </a:t>
            </a:r>
            <a:r>
              <a:rPr sz="1320" b="1" dirty="0">
                <a:latin typeface="Calibri"/>
                <a:cs typeface="Calibri"/>
              </a:rPr>
              <a:t>CM</a:t>
            </a:r>
            <a:r>
              <a:rPr sz="1320" b="1" spc="-41" dirty="0">
                <a:latin typeface="Calibri"/>
                <a:cs typeface="Calibri"/>
              </a:rPr>
              <a:t> </a:t>
            </a:r>
            <a:r>
              <a:rPr sz="1320" b="1" dirty="0">
                <a:latin typeface="Calibri"/>
                <a:cs typeface="Calibri"/>
              </a:rPr>
              <a:t>ONLINE</a:t>
            </a:r>
            <a:r>
              <a:rPr sz="1320" b="1" spc="-45" dirty="0">
                <a:latin typeface="Calibri"/>
                <a:cs typeface="Calibri"/>
              </a:rPr>
              <a:t> </a:t>
            </a:r>
            <a:r>
              <a:rPr sz="1320" b="1" dirty="0">
                <a:latin typeface="Calibri"/>
                <a:cs typeface="Calibri"/>
              </a:rPr>
              <a:t>SHOPPING</a:t>
            </a:r>
            <a:r>
              <a:rPr sz="1320" b="1" spc="-33" dirty="0">
                <a:latin typeface="Calibri"/>
                <a:cs typeface="Calibri"/>
              </a:rPr>
              <a:t> </a:t>
            </a:r>
            <a:r>
              <a:rPr sz="1320" b="1" spc="-8" dirty="0">
                <a:latin typeface="Calibri"/>
                <a:cs typeface="Calibri"/>
              </a:rPr>
              <a:t>CART:</a:t>
            </a:r>
            <a:endParaRPr sz="1320">
              <a:latin typeface="Calibri"/>
              <a:cs typeface="Calibri"/>
            </a:endParaRPr>
          </a:p>
          <a:p>
            <a:pPr marL="550593" marR="540639"/>
            <a:r>
              <a:rPr sz="1320" b="1" u="sng" spc="-8" dirty="0">
                <a:solidFill>
                  <a:srgbClr val="5F5F5F"/>
                </a:solidFill>
                <a:uFill>
                  <a:solidFill>
                    <a:srgbClr val="5F5F5F"/>
                  </a:solidFill>
                </a:uFill>
                <a:latin typeface="Calibri"/>
                <a:cs typeface="Calibri"/>
                <a:hlinkClick r:id="rId3"/>
              </a:rPr>
              <a:t>www.popcornordering.com</a:t>
            </a:r>
            <a:r>
              <a:rPr sz="1320" b="1" spc="-8" dirty="0">
                <a:solidFill>
                  <a:srgbClr val="FF0000"/>
                </a:solidFill>
                <a:latin typeface="Calibri"/>
                <a:cs typeface="Calibri"/>
              </a:rPr>
              <a:t>.</a:t>
            </a:r>
            <a:r>
              <a:rPr sz="1320" b="1" spc="227" dirty="0">
                <a:solidFill>
                  <a:srgbClr val="FF0000"/>
                </a:solidFill>
                <a:latin typeface="Calibri"/>
                <a:cs typeface="Calibri"/>
              </a:rPr>
              <a:t> </a:t>
            </a:r>
            <a:r>
              <a:rPr sz="1320" b="1" dirty="0">
                <a:solidFill>
                  <a:srgbClr val="FF0000"/>
                </a:solidFill>
                <a:latin typeface="Calibri"/>
                <a:cs typeface="Calibri"/>
              </a:rPr>
              <a:t>These</a:t>
            </a:r>
            <a:r>
              <a:rPr sz="1320" b="1" spc="-45" dirty="0">
                <a:solidFill>
                  <a:srgbClr val="FF0000"/>
                </a:solidFill>
                <a:latin typeface="Calibri"/>
                <a:cs typeface="Calibri"/>
              </a:rPr>
              <a:t> </a:t>
            </a:r>
            <a:r>
              <a:rPr sz="1320" b="1" dirty="0">
                <a:solidFill>
                  <a:srgbClr val="FF0000"/>
                </a:solidFill>
                <a:latin typeface="Calibri"/>
                <a:cs typeface="Calibri"/>
              </a:rPr>
              <a:t>orders</a:t>
            </a:r>
            <a:r>
              <a:rPr sz="1320" b="1" spc="-25" dirty="0">
                <a:solidFill>
                  <a:srgbClr val="FF0000"/>
                </a:solidFill>
                <a:latin typeface="Calibri"/>
                <a:cs typeface="Calibri"/>
              </a:rPr>
              <a:t> </a:t>
            </a:r>
            <a:r>
              <a:rPr sz="1320" b="1" dirty="0">
                <a:solidFill>
                  <a:srgbClr val="FF0000"/>
                </a:solidFill>
                <a:latin typeface="Calibri"/>
                <a:cs typeface="Calibri"/>
              </a:rPr>
              <a:t>are</a:t>
            </a:r>
            <a:r>
              <a:rPr sz="1320" b="1" spc="-54" dirty="0">
                <a:solidFill>
                  <a:srgbClr val="FF0000"/>
                </a:solidFill>
                <a:latin typeface="Calibri"/>
                <a:cs typeface="Calibri"/>
              </a:rPr>
              <a:t> </a:t>
            </a:r>
            <a:r>
              <a:rPr sz="1320" b="1" dirty="0">
                <a:solidFill>
                  <a:srgbClr val="FF0000"/>
                </a:solidFill>
                <a:latin typeface="Calibri"/>
                <a:cs typeface="Calibri"/>
              </a:rPr>
              <a:t>shipped</a:t>
            </a:r>
            <a:r>
              <a:rPr sz="1320" b="1" spc="-33" dirty="0">
                <a:solidFill>
                  <a:srgbClr val="FF0000"/>
                </a:solidFill>
                <a:latin typeface="Calibri"/>
                <a:cs typeface="Calibri"/>
              </a:rPr>
              <a:t> </a:t>
            </a:r>
            <a:r>
              <a:rPr sz="1320" b="1" dirty="0">
                <a:solidFill>
                  <a:srgbClr val="FF0000"/>
                </a:solidFill>
                <a:latin typeface="Calibri"/>
                <a:cs typeface="Calibri"/>
              </a:rPr>
              <a:t>directly</a:t>
            </a:r>
            <a:r>
              <a:rPr sz="1320" b="1" spc="-50" dirty="0">
                <a:solidFill>
                  <a:srgbClr val="FF0000"/>
                </a:solidFill>
                <a:latin typeface="Calibri"/>
                <a:cs typeface="Calibri"/>
              </a:rPr>
              <a:t> </a:t>
            </a:r>
            <a:r>
              <a:rPr sz="1320" b="1" dirty="0">
                <a:solidFill>
                  <a:srgbClr val="FF0000"/>
                </a:solidFill>
                <a:latin typeface="Calibri"/>
                <a:cs typeface="Calibri"/>
              </a:rPr>
              <a:t>to</a:t>
            </a:r>
            <a:r>
              <a:rPr sz="1320" b="1" spc="-45" dirty="0">
                <a:solidFill>
                  <a:srgbClr val="FF0000"/>
                </a:solidFill>
                <a:latin typeface="Calibri"/>
                <a:cs typeface="Calibri"/>
              </a:rPr>
              <a:t> </a:t>
            </a:r>
            <a:r>
              <a:rPr sz="1320" b="1" spc="-21" dirty="0">
                <a:solidFill>
                  <a:srgbClr val="FF0000"/>
                </a:solidFill>
                <a:latin typeface="Calibri"/>
                <a:cs typeface="Calibri"/>
              </a:rPr>
              <a:t>the </a:t>
            </a:r>
            <a:r>
              <a:rPr sz="1320" b="1" spc="-8" dirty="0">
                <a:solidFill>
                  <a:srgbClr val="FF0000"/>
                </a:solidFill>
                <a:latin typeface="Calibri"/>
                <a:cs typeface="Calibri"/>
              </a:rPr>
              <a:t>CUSTOMER.</a:t>
            </a:r>
            <a:endParaRPr sz="1320">
              <a:latin typeface="Calibri"/>
              <a:cs typeface="Calibri"/>
            </a:endParaRPr>
          </a:p>
          <a:p>
            <a:pPr marL="10478">
              <a:spcBef>
                <a:spcPts val="1130"/>
              </a:spcBef>
            </a:pPr>
            <a:r>
              <a:rPr sz="1485" b="1" dirty="0">
                <a:latin typeface="Calibri"/>
                <a:cs typeface="Calibri"/>
              </a:rPr>
              <a:t>Under</a:t>
            </a:r>
            <a:r>
              <a:rPr sz="1485" b="1" spc="-25" dirty="0">
                <a:latin typeface="Calibri"/>
                <a:cs typeface="Calibri"/>
              </a:rPr>
              <a:t> </a:t>
            </a:r>
            <a:r>
              <a:rPr sz="1485" b="1" spc="-8" dirty="0">
                <a:latin typeface="Calibri"/>
                <a:cs typeface="Calibri"/>
              </a:rPr>
              <a:t>“Links”</a:t>
            </a:r>
            <a:endParaRPr sz="1485">
              <a:latin typeface="Calibri"/>
              <a:cs typeface="Calibri"/>
            </a:endParaRPr>
          </a:p>
          <a:p>
            <a:pPr marL="10478"/>
            <a:r>
              <a:rPr sz="1485" b="1" dirty="0">
                <a:latin typeface="Calibri"/>
                <a:cs typeface="Calibri"/>
              </a:rPr>
              <a:t>Scout</a:t>
            </a:r>
            <a:r>
              <a:rPr sz="1485" b="1" spc="-33" dirty="0">
                <a:latin typeface="Calibri"/>
                <a:cs typeface="Calibri"/>
              </a:rPr>
              <a:t> </a:t>
            </a:r>
            <a:r>
              <a:rPr sz="1485" b="1" dirty="0">
                <a:latin typeface="Calibri"/>
                <a:cs typeface="Calibri"/>
              </a:rPr>
              <a:t>can</a:t>
            </a:r>
            <a:r>
              <a:rPr sz="1485" b="1" spc="-8" dirty="0">
                <a:latin typeface="Calibri"/>
                <a:cs typeface="Calibri"/>
              </a:rPr>
              <a:t> </a:t>
            </a:r>
            <a:r>
              <a:rPr sz="1485" b="1" dirty="0">
                <a:latin typeface="Calibri"/>
                <a:cs typeface="Calibri"/>
              </a:rPr>
              <a:t>VIEW</a:t>
            </a:r>
            <a:r>
              <a:rPr sz="1485" b="1" spc="-21" dirty="0">
                <a:latin typeface="Calibri"/>
                <a:cs typeface="Calibri"/>
              </a:rPr>
              <a:t> </a:t>
            </a:r>
            <a:r>
              <a:rPr sz="1485" b="1" dirty="0">
                <a:latin typeface="Calibri"/>
                <a:cs typeface="Calibri"/>
              </a:rPr>
              <a:t>customer</a:t>
            </a:r>
            <a:r>
              <a:rPr sz="1485" b="1" spc="-41" dirty="0">
                <a:latin typeface="Calibri"/>
                <a:cs typeface="Calibri"/>
              </a:rPr>
              <a:t> </a:t>
            </a:r>
            <a:r>
              <a:rPr sz="1485" b="1" dirty="0">
                <a:latin typeface="Calibri"/>
                <a:cs typeface="Calibri"/>
              </a:rPr>
              <a:t>online</a:t>
            </a:r>
            <a:r>
              <a:rPr sz="1485" b="1" spc="-45" dirty="0">
                <a:latin typeface="Calibri"/>
                <a:cs typeface="Calibri"/>
              </a:rPr>
              <a:t> </a:t>
            </a:r>
            <a:r>
              <a:rPr sz="1485" b="1" spc="-8" dirty="0">
                <a:latin typeface="Calibri"/>
                <a:cs typeface="Calibri"/>
              </a:rPr>
              <a:t>orders</a:t>
            </a:r>
            <a:endParaRPr sz="1485">
              <a:latin typeface="Calibri"/>
              <a:cs typeface="Calibri"/>
            </a:endParaRPr>
          </a:p>
          <a:p>
            <a:pPr marL="10478">
              <a:spcBef>
                <a:spcPts val="4"/>
              </a:spcBef>
            </a:pPr>
            <a:r>
              <a:rPr sz="1485" b="1" dirty="0">
                <a:latin typeface="Calibri"/>
                <a:cs typeface="Calibri"/>
              </a:rPr>
              <a:t>Scout</a:t>
            </a:r>
            <a:r>
              <a:rPr sz="1485" b="1" spc="-50" dirty="0">
                <a:latin typeface="Calibri"/>
                <a:cs typeface="Calibri"/>
              </a:rPr>
              <a:t> </a:t>
            </a:r>
            <a:r>
              <a:rPr sz="1485" b="1" dirty="0">
                <a:latin typeface="Calibri"/>
                <a:cs typeface="Calibri"/>
              </a:rPr>
              <a:t>can</a:t>
            </a:r>
            <a:r>
              <a:rPr sz="1485" b="1" spc="-29" dirty="0">
                <a:latin typeface="Calibri"/>
                <a:cs typeface="Calibri"/>
              </a:rPr>
              <a:t> </a:t>
            </a:r>
            <a:r>
              <a:rPr sz="1485" b="1" dirty="0">
                <a:latin typeface="Calibri"/>
                <a:cs typeface="Calibri"/>
              </a:rPr>
              <a:t>enter</a:t>
            </a:r>
            <a:r>
              <a:rPr sz="1485" b="1" spc="-58" dirty="0">
                <a:latin typeface="Calibri"/>
                <a:cs typeface="Calibri"/>
              </a:rPr>
              <a:t> </a:t>
            </a:r>
            <a:r>
              <a:rPr sz="1485" b="1" spc="-17" dirty="0">
                <a:latin typeface="Calibri"/>
                <a:cs typeface="Calibri"/>
              </a:rPr>
              <a:t>TAKE</a:t>
            </a:r>
            <a:r>
              <a:rPr sz="1485" b="1" spc="-21" dirty="0">
                <a:latin typeface="Calibri"/>
                <a:cs typeface="Calibri"/>
              </a:rPr>
              <a:t> </a:t>
            </a:r>
            <a:r>
              <a:rPr sz="1485" b="1" spc="-8" dirty="0">
                <a:latin typeface="Calibri"/>
                <a:cs typeface="Calibri"/>
              </a:rPr>
              <a:t>ORDERS**</a:t>
            </a:r>
            <a:endParaRPr sz="1485">
              <a:latin typeface="Calibri"/>
              <a:cs typeface="Calibri"/>
            </a:endParaRPr>
          </a:p>
        </p:txBody>
      </p:sp>
      <p:sp>
        <p:nvSpPr>
          <p:cNvPr id="9" name="object 9"/>
          <p:cNvSpPr txBox="1"/>
          <p:nvPr/>
        </p:nvSpPr>
        <p:spPr>
          <a:xfrm>
            <a:off x="775157" y="5946202"/>
            <a:ext cx="9123283" cy="192360"/>
          </a:xfrm>
          <a:prstGeom prst="rect">
            <a:avLst/>
          </a:prstGeom>
          <a:solidFill>
            <a:srgbClr val="FFFF00"/>
          </a:solidFill>
        </p:spPr>
        <p:txBody>
          <a:bodyPr vert="horz" wrap="square" lIns="0" tIns="0" rIns="0" bIns="0" rtlCol="0">
            <a:spAutoFit/>
          </a:bodyPr>
          <a:lstStyle/>
          <a:p>
            <a:pPr>
              <a:lnSpc>
                <a:spcPts val="1530"/>
              </a:lnSpc>
            </a:pPr>
            <a:r>
              <a:rPr sz="1320" b="1" dirty="0">
                <a:latin typeface="Calibri"/>
                <a:cs typeface="Calibri"/>
              </a:rPr>
              <a:t>**Scouts</a:t>
            </a:r>
            <a:r>
              <a:rPr sz="1320" b="1" spc="-29" dirty="0">
                <a:latin typeface="Calibri"/>
                <a:cs typeface="Calibri"/>
              </a:rPr>
              <a:t> </a:t>
            </a:r>
            <a:r>
              <a:rPr sz="1320" b="1" dirty="0">
                <a:latin typeface="Calibri"/>
                <a:cs typeface="Calibri"/>
              </a:rPr>
              <a:t>are</a:t>
            </a:r>
            <a:r>
              <a:rPr sz="1320" b="1" spc="-41" dirty="0">
                <a:latin typeface="Calibri"/>
                <a:cs typeface="Calibri"/>
              </a:rPr>
              <a:t> </a:t>
            </a:r>
            <a:r>
              <a:rPr sz="1320" b="1" dirty="0">
                <a:latin typeface="Calibri"/>
                <a:cs typeface="Calibri"/>
              </a:rPr>
              <a:t>not</a:t>
            </a:r>
            <a:r>
              <a:rPr sz="1320" b="1" spc="-33" dirty="0">
                <a:latin typeface="Calibri"/>
                <a:cs typeface="Calibri"/>
              </a:rPr>
              <a:t> </a:t>
            </a:r>
            <a:r>
              <a:rPr sz="1320" b="1" spc="-8" dirty="0">
                <a:latin typeface="Calibri"/>
                <a:cs typeface="Calibri"/>
              </a:rPr>
              <a:t>required</a:t>
            </a:r>
            <a:r>
              <a:rPr sz="1320" b="1" spc="-25" dirty="0">
                <a:latin typeface="Calibri"/>
                <a:cs typeface="Calibri"/>
              </a:rPr>
              <a:t> </a:t>
            </a:r>
            <a:r>
              <a:rPr sz="1320" b="1" dirty="0">
                <a:latin typeface="Calibri"/>
                <a:cs typeface="Calibri"/>
              </a:rPr>
              <a:t>to</a:t>
            </a:r>
            <a:r>
              <a:rPr sz="1320" b="1" spc="-37" dirty="0">
                <a:latin typeface="Calibri"/>
                <a:cs typeface="Calibri"/>
              </a:rPr>
              <a:t> </a:t>
            </a:r>
            <a:r>
              <a:rPr sz="1320" b="1" dirty="0">
                <a:latin typeface="Calibri"/>
                <a:cs typeface="Calibri"/>
              </a:rPr>
              <a:t>enter</a:t>
            </a:r>
            <a:r>
              <a:rPr sz="1320" b="1" spc="-33" dirty="0">
                <a:latin typeface="Calibri"/>
                <a:cs typeface="Calibri"/>
              </a:rPr>
              <a:t> </a:t>
            </a:r>
            <a:r>
              <a:rPr sz="1320" b="1" spc="-41" dirty="0">
                <a:latin typeface="Calibri"/>
                <a:cs typeface="Calibri"/>
              </a:rPr>
              <a:t>Take</a:t>
            </a:r>
            <a:r>
              <a:rPr sz="1320" b="1" spc="-33" dirty="0">
                <a:latin typeface="Calibri"/>
                <a:cs typeface="Calibri"/>
              </a:rPr>
              <a:t> </a:t>
            </a:r>
            <a:r>
              <a:rPr sz="1320" b="1" dirty="0">
                <a:latin typeface="Calibri"/>
                <a:cs typeface="Calibri"/>
              </a:rPr>
              <a:t>Orders</a:t>
            </a:r>
            <a:r>
              <a:rPr sz="1320" b="1" spc="-8" dirty="0">
                <a:latin typeface="Calibri"/>
                <a:cs typeface="Calibri"/>
              </a:rPr>
              <a:t> </a:t>
            </a:r>
            <a:r>
              <a:rPr sz="1320" b="1" dirty="0">
                <a:latin typeface="Calibri"/>
                <a:cs typeface="Calibri"/>
              </a:rPr>
              <a:t>in</a:t>
            </a:r>
            <a:r>
              <a:rPr sz="1320" b="1" spc="-33" dirty="0">
                <a:latin typeface="Calibri"/>
                <a:cs typeface="Calibri"/>
              </a:rPr>
              <a:t> </a:t>
            </a:r>
            <a:r>
              <a:rPr sz="1320" b="1" dirty="0">
                <a:latin typeface="Calibri"/>
                <a:cs typeface="Calibri"/>
              </a:rPr>
              <a:t>the</a:t>
            </a:r>
            <a:r>
              <a:rPr sz="1320" b="1" spc="-37" dirty="0">
                <a:latin typeface="Calibri"/>
                <a:cs typeface="Calibri"/>
              </a:rPr>
              <a:t> </a:t>
            </a:r>
            <a:r>
              <a:rPr sz="1320" b="1" dirty="0">
                <a:latin typeface="Calibri"/>
                <a:cs typeface="Calibri"/>
              </a:rPr>
              <a:t>system.</a:t>
            </a:r>
            <a:r>
              <a:rPr sz="1320" b="1" spc="231" dirty="0">
                <a:latin typeface="Calibri"/>
                <a:cs typeface="Calibri"/>
              </a:rPr>
              <a:t> </a:t>
            </a:r>
            <a:r>
              <a:rPr sz="1320" b="1" dirty="0">
                <a:latin typeface="Calibri"/>
                <a:cs typeface="Calibri"/>
              </a:rPr>
              <a:t>They</a:t>
            </a:r>
            <a:r>
              <a:rPr sz="1320" b="1" spc="-37" dirty="0">
                <a:latin typeface="Calibri"/>
                <a:cs typeface="Calibri"/>
              </a:rPr>
              <a:t> </a:t>
            </a:r>
            <a:r>
              <a:rPr sz="1320" b="1" dirty="0">
                <a:latin typeface="Calibri"/>
                <a:cs typeface="Calibri"/>
              </a:rPr>
              <a:t>can</a:t>
            </a:r>
            <a:r>
              <a:rPr sz="1320" b="1" spc="-21" dirty="0">
                <a:latin typeface="Calibri"/>
                <a:cs typeface="Calibri"/>
              </a:rPr>
              <a:t> </a:t>
            </a:r>
            <a:r>
              <a:rPr sz="1320" b="1" dirty="0">
                <a:latin typeface="Calibri"/>
                <a:cs typeface="Calibri"/>
              </a:rPr>
              <a:t>still</a:t>
            </a:r>
            <a:r>
              <a:rPr sz="1320" b="1" spc="-62" dirty="0">
                <a:latin typeface="Calibri"/>
                <a:cs typeface="Calibri"/>
              </a:rPr>
              <a:t> </a:t>
            </a:r>
            <a:r>
              <a:rPr sz="1320" b="1" dirty="0">
                <a:latin typeface="Calibri"/>
                <a:cs typeface="Calibri"/>
              </a:rPr>
              <a:t>turn</a:t>
            </a:r>
            <a:r>
              <a:rPr sz="1320" b="1" spc="-21" dirty="0">
                <a:latin typeface="Calibri"/>
                <a:cs typeface="Calibri"/>
              </a:rPr>
              <a:t> </a:t>
            </a:r>
            <a:r>
              <a:rPr sz="1320" b="1" dirty="0">
                <a:latin typeface="Calibri"/>
                <a:cs typeface="Calibri"/>
              </a:rPr>
              <a:t>in</a:t>
            </a:r>
            <a:r>
              <a:rPr sz="1320" b="1" spc="-37" dirty="0">
                <a:latin typeface="Calibri"/>
                <a:cs typeface="Calibri"/>
              </a:rPr>
              <a:t> </a:t>
            </a:r>
            <a:r>
              <a:rPr sz="1320" b="1" dirty="0">
                <a:latin typeface="Calibri"/>
                <a:cs typeface="Calibri"/>
              </a:rPr>
              <a:t>their</a:t>
            </a:r>
            <a:r>
              <a:rPr sz="1320" b="1" spc="-33" dirty="0">
                <a:latin typeface="Calibri"/>
                <a:cs typeface="Calibri"/>
              </a:rPr>
              <a:t> </a:t>
            </a:r>
            <a:r>
              <a:rPr sz="1320" b="1" spc="-21" dirty="0">
                <a:latin typeface="Calibri"/>
                <a:cs typeface="Calibri"/>
              </a:rPr>
              <a:t>TAKE</a:t>
            </a:r>
            <a:r>
              <a:rPr sz="1320" b="1" spc="-45" dirty="0">
                <a:latin typeface="Calibri"/>
                <a:cs typeface="Calibri"/>
              </a:rPr>
              <a:t> </a:t>
            </a:r>
            <a:r>
              <a:rPr sz="1320" b="1" dirty="0">
                <a:latin typeface="Calibri"/>
                <a:cs typeface="Calibri"/>
              </a:rPr>
              <a:t>ORDER</a:t>
            </a:r>
            <a:r>
              <a:rPr sz="1320" b="1" spc="-29" dirty="0">
                <a:latin typeface="Calibri"/>
                <a:cs typeface="Calibri"/>
              </a:rPr>
              <a:t> </a:t>
            </a:r>
            <a:r>
              <a:rPr sz="1320" b="1" dirty="0">
                <a:latin typeface="Calibri"/>
                <a:cs typeface="Calibri"/>
              </a:rPr>
              <a:t>FORM</a:t>
            </a:r>
            <a:r>
              <a:rPr sz="1320" b="1" spc="-25" dirty="0">
                <a:latin typeface="Calibri"/>
                <a:cs typeface="Calibri"/>
              </a:rPr>
              <a:t> </a:t>
            </a:r>
            <a:r>
              <a:rPr sz="1320" b="1" dirty="0">
                <a:latin typeface="Calibri"/>
                <a:cs typeface="Calibri"/>
              </a:rPr>
              <a:t>to</a:t>
            </a:r>
            <a:r>
              <a:rPr sz="1320" b="1" spc="-37" dirty="0">
                <a:latin typeface="Calibri"/>
                <a:cs typeface="Calibri"/>
              </a:rPr>
              <a:t> </a:t>
            </a:r>
            <a:r>
              <a:rPr sz="1320" b="1" dirty="0">
                <a:latin typeface="Calibri"/>
                <a:cs typeface="Calibri"/>
              </a:rPr>
              <a:t>the</a:t>
            </a:r>
            <a:r>
              <a:rPr sz="1320" b="1" spc="-37" dirty="0">
                <a:latin typeface="Calibri"/>
                <a:cs typeface="Calibri"/>
              </a:rPr>
              <a:t> </a:t>
            </a:r>
            <a:r>
              <a:rPr sz="1320" b="1" dirty="0">
                <a:latin typeface="Calibri"/>
                <a:cs typeface="Calibri"/>
              </a:rPr>
              <a:t>Unit</a:t>
            </a:r>
            <a:r>
              <a:rPr sz="1320" b="1" spc="-33" dirty="0">
                <a:latin typeface="Calibri"/>
                <a:cs typeface="Calibri"/>
              </a:rPr>
              <a:t> </a:t>
            </a:r>
            <a:r>
              <a:rPr sz="1320" b="1" dirty="0">
                <a:latin typeface="Calibri"/>
                <a:cs typeface="Calibri"/>
              </a:rPr>
              <a:t>Leader</a:t>
            </a:r>
            <a:r>
              <a:rPr sz="1320" b="1" spc="-37" dirty="0">
                <a:latin typeface="Calibri"/>
                <a:cs typeface="Calibri"/>
              </a:rPr>
              <a:t> </a:t>
            </a:r>
            <a:r>
              <a:rPr sz="1320" b="1" spc="-21" dirty="0">
                <a:latin typeface="Calibri"/>
                <a:cs typeface="Calibri"/>
              </a:rPr>
              <a:t>and</a:t>
            </a:r>
            <a:endParaRPr sz="1320">
              <a:latin typeface="Calibri"/>
              <a:cs typeface="Calibri"/>
            </a:endParaRPr>
          </a:p>
        </p:txBody>
      </p:sp>
      <p:sp>
        <p:nvSpPr>
          <p:cNvPr id="10" name="object 10"/>
          <p:cNvSpPr txBox="1"/>
          <p:nvPr/>
        </p:nvSpPr>
        <p:spPr>
          <a:xfrm>
            <a:off x="775157" y="6151142"/>
            <a:ext cx="8758666" cy="192360"/>
          </a:xfrm>
          <a:prstGeom prst="rect">
            <a:avLst/>
          </a:prstGeom>
          <a:solidFill>
            <a:srgbClr val="FFFF00"/>
          </a:solidFill>
        </p:spPr>
        <p:txBody>
          <a:bodyPr vert="horz" wrap="square" lIns="0" tIns="0" rIns="0" bIns="0" rtlCol="0">
            <a:spAutoFit/>
          </a:bodyPr>
          <a:lstStyle/>
          <a:p>
            <a:pPr>
              <a:lnSpc>
                <a:spcPts val="1502"/>
              </a:lnSpc>
            </a:pPr>
            <a:r>
              <a:rPr sz="1320" b="1" dirty="0">
                <a:latin typeface="Calibri"/>
                <a:cs typeface="Calibri"/>
              </a:rPr>
              <a:t>the</a:t>
            </a:r>
            <a:r>
              <a:rPr sz="1320" b="1" spc="-41" dirty="0">
                <a:latin typeface="Calibri"/>
                <a:cs typeface="Calibri"/>
              </a:rPr>
              <a:t> </a:t>
            </a:r>
            <a:r>
              <a:rPr sz="1320" b="1" dirty="0">
                <a:latin typeface="Calibri"/>
                <a:cs typeface="Calibri"/>
              </a:rPr>
              <a:t>UNIT</a:t>
            </a:r>
            <a:r>
              <a:rPr sz="1320" b="1" spc="-41" dirty="0">
                <a:latin typeface="Calibri"/>
                <a:cs typeface="Calibri"/>
              </a:rPr>
              <a:t> </a:t>
            </a:r>
            <a:r>
              <a:rPr sz="1320" b="1" spc="-8" dirty="0">
                <a:latin typeface="Calibri"/>
                <a:cs typeface="Calibri"/>
              </a:rPr>
              <a:t>LEADER</a:t>
            </a:r>
            <a:r>
              <a:rPr sz="1320" b="1" spc="-45" dirty="0">
                <a:latin typeface="Calibri"/>
                <a:cs typeface="Calibri"/>
              </a:rPr>
              <a:t> </a:t>
            </a:r>
            <a:r>
              <a:rPr sz="1320" b="1" dirty="0">
                <a:latin typeface="Calibri"/>
                <a:cs typeface="Calibri"/>
              </a:rPr>
              <a:t>will</a:t>
            </a:r>
            <a:r>
              <a:rPr sz="1320" b="1" spc="-50" dirty="0">
                <a:latin typeface="Calibri"/>
                <a:cs typeface="Calibri"/>
              </a:rPr>
              <a:t> </a:t>
            </a:r>
            <a:r>
              <a:rPr sz="1320" b="1" spc="-8" dirty="0">
                <a:latin typeface="Calibri"/>
                <a:cs typeface="Calibri"/>
              </a:rPr>
              <a:t>enter</a:t>
            </a:r>
            <a:r>
              <a:rPr sz="1320" b="1" spc="-41" dirty="0">
                <a:latin typeface="Calibri"/>
                <a:cs typeface="Calibri"/>
              </a:rPr>
              <a:t> </a:t>
            </a:r>
            <a:r>
              <a:rPr sz="1320" b="1" dirty="0">
                <a:latin typeface="Calibri"/>
                <a:cs typeface="Calibri"/>
              </a:rPr>
              <a:t>these</a:t>
            </a:r>
            <a:r>
              <a:rPr sz="1320" b="1" spc="-45" dirty="0">
                <a:latin typeface="Calibri"/>
                <a:cs typeface="Calibri"/>
              </a:rPr>
              <a:t> </a:t>
            </a:r>
            <a:r>
              <a:rPr sz="1320" b="1" dirty="0">
                <a:latin typeface="Calibri"/>
                <a:cs typeface="Calibri"/>
              </a:rPr>
              <a:t>orders</a:t>
            </a:r>
            <a:r>
              <a:rPr sz="1320" b="1" spc="-17" dirty="0">
                <a:latin typeface="Calibri"/>
                <a:cs typeface="Calibri"/>
              </a:rPr>
              <a:t> </a:t>
            </a:r>
            <a:r>
              <a:rPr sz="1320" b="1" dirty="0">
                <a:latin typeface="Calibri"/>
                <a:cs typeface="Calibri"/>
              </a:rPr>
              <a:t>for</a:t>
            </a:r>
            <a:r>
              <a:rPr sz="1320" b="1" spc="-33" dirty="0">
                <a:latin typeface="Calibri"/>
                <a:cs typeface="Calibri"/>
              </a:rPr>
              <a:t> </a:t>
            </a:r>
            <a:r>
              <a:rPr sz="1320" b="1" dirty="0">
                <a:latin typeface="Calibri"/>
                <a:cs typeface="Calibri"/>
              </a:rPr>
              <a:t>the</a:t>
            </a:r>
            <a:r>
              <a:rPr sz="1320" b="1" spc="-37" dirty="0">
                <a:latin typeface="Calibri"/>
                <a:cs typeface="Calibri"/>
              </a:rPr>
              <a:t> </a:t>
            </a:r>
            <a:r>
              <a:rPr sz="1320" b="1" dirty="0">
                <a:latin typeface="Calibri"/>
                <a:cs typeface="Calibri"/>
              </a:rPr>
              <a:t>Scout.</a:t>
            </a:r>
            <a:r>
              <a:rPr sz="1320" b="1" spc="-25" dirty="0">
                <a:latin typeface="Calibri"/>
                <a:cs typeface="Calibri"/>
              </a:rPr>
              <a:t> </a:t>
            </a:r>
            <a:r>
              <a:rPr sz="1320" b="1" dirty="0">
                <a:solidFill>
                  <a:srgbClr val="FF0000"/>
                </a:solidFill>
                <a:latin typeface="Calibri"/>
                <a:cs typeface="Calibri"/>
              </a:rPr>
              <a:t>DO</a:t>
            </a:r>
            <a:r>
              <a:rPr sz="1320" b="1" spc="-37" dirty="0">
                <a:solidFill>
                  <a:srgbClr val="FF0000"/>
                </a:solidFill>
                <a:latin typeface="Calibri"/>
                <a:cs typeface="Calibri"/>
              </a:rPr>
              <a:t> </a:t>
            </a:r>
            <a:r>
              <a:rPr sz="1320" b="1" dirty="0">
                <a:solidFill>
                  <a:srgbClr val="FF0000"/>
                </a:solidFill>
                <a:latin typeface="Calibri"/>
                <a:cs typeface="Calibri"/>
              </a:rPr>
              <a:t>NOT</a:t>
            </a:r>
            <a:r>
              <a:rPr sz="1320" b="1" spc="-45" dirty="0">
                <a:solidFill>
                  <a:srgbClr val="FF0000"/>
                </a:solidFill>
                <a:latin typeface="Calibri"/>
                <a:cs typeface="Calibri"/>
              </a:rPr>
              <a:t> </a:t>
            </a:r>
            <a:r>
              <a:rPr sz="1320" b="1" dirty="0">
                <a:solidFill>
                  <a:srgbClr val="FF0000"/>
                </a:solidFill>
                <a:latin typeface="Calibri"/>
                <a:cs typeface="Calibri"/>
              </a:rPr>
              <a:t>ENTER</a:t>
            </a:r>
            <a:r>
              <a:rPr sz="1320" b="1" spc="-54" dirty="0">
                <a:solidFill>
                  <a:srgbClr val="FF0000"/>
                </a:solidFill>
                <a:latin typeface="Calibri"/>
                <a:cs typeface="Calibri"/>
              </a:rPr>
              <a:t> </a:t>
            </a:r>
            <a:r>
              <a:rPr sz="1320" b="1" u="sng" dirty="0">
                <a:solidFill>
                  <a:srgbClr val="FF0000"/>
                </a:solidFill>
                <a:uFill>
                  <a:solidFill>
                    <a:srgbClr val="FF0000"/>
                  </a:solidFill>
                </a:uFill>
                <a:latin typeface="Calibri"/>
                <a:cs typeface="Calibri"/>
              </a:rPr>
              <a:t>AND</a:t>
            </a:r>
            <a:r>
              <a:rPr sz="1320" b="1" spc="-45" dirty="0">
                <a:solidFill>
                  <a:srgbClr val="FF0000"/>
                </a:solidFill>
                <a:latin typeface="Calibri"/>
                <a:cs typeface="Calibri"/>
              </a:rPr>
              <a:t> </a:t>
            </a:r>
            <a:r>
              <a:rPr sz="1320" b="1" dirty="0">
                <a:solidFill>
                  <a:srgbClr val="FF0000"/>
                </a:solidFill>
                <a:latin typeface="Calibri"/>
                <a:cs typeface="Calibri"/>
              </a:rPr>
              <a:t>GIVE</a:t>
            </a:r>
            <a:r>
              <a:rPr sz="1320" b="1" spc="-33" dirty="0">
                <a:solidFill>
                  <a:srgbClr val="FF0000"/>
                </a:solidFill>
                <a:latin typeface="Calibri"/>
                <a:cs typeface="Calibri"/>
              </a:rPr>
              <a:t> </a:t>
            </a:r>
            <a:r>
              <a:rPr sz="1320" b="1" dirty="0">
                <a:solidFill>
                  <a:srgbClr val="FF0000"/>
                </a:solidFill>
                <a:latin typeface="Calibri"/>
                <a:cs typeface="Calibri"/>
              </a:rPr>
              <a:t>TO</a:t>
            </a:r>
            <a:r>
              <a:rPr sz="1320" b="1" spc="-37" dirty="0">
                <a:solidFill>
                  <a:srgbClr val="FF0000"/>
                </a:solidFill>
                <a:latin typeface="Calibri"/>
                <a:cs typeface="Calibri"/>
              </a:rPr>
              <a:t> </a:t>
            </a:r>
            <a:r>
              <a:rPr sz="1320" b="1" dirty="0">
                <a:solidFill>
                  <a:srgbClr val="FF0000"/>
                </a:solidFill>
                <a:latin typeface="Calibri"/>
                <a:cs typeface="Calibri"/>
              </a:rPr>
              <a:t>UNIT</a:t>
            </a:r>
            <a:r>
              <a:rPr sz="1320" b="1" spc="-41" dirty="0">
                <a:solidFill>
                  <a:srgbClr val="FF0000"/>
                </a:solidFill>
                <a:latin typeface="Calibri"/>
                <a:cs typeface="Calibri"/>
              </a:rPr>
              <a:t> </a:t>
            </a:r>
            <a:r>
              <a:rPr sz="1320" b="1" dirty="0">
                <a:solidFill>
                  <a:srgbClr val="FF0000"/>
                </a:solidFill>
                <a:latin typeface="Calibri"/>
                <a:cs typeface="Calibri"/>
              </a:rPr>
              <a:t>LEADER</a:t>
            </a:r>
            <a:r>
              <a:rPr sz="1320" b="1" spc="-37" dirty="0">
                <a:solidFill>
                  <a:srgbClr val="FF0000"/>
                </a:solidFill>
                <a:latin typeface="Calibri"/>
                <a:cs typeface="Calibri"/>
              </a:rPr>
              <a:t> </a:t>
            </a:r>
            <a:r>
              <a:rPr sz="1320" b="1" dirty="0">
                <a:solidFill>
                  <a:srgbClr val="FF0000"/>
                </a:solidFill>
                <a:latin typeface="Calibri"/>
                <a:cs typeface="Calibri"/>
              </a:rPr>
              <a:t>OR</a:t>
            </a:r>
            <a:r>
              <a:rPr sz="1320" b="1" spc="-37" dirty="0">
                <a:solidFill>
                  <a:srgbClr val="FF0000"/>
                </a:solidFill>
                <a:latin typeface="Calibri"/>
                <a:cs typeface="Calibri"/>
              </a:rPr>
              <a:t> </a:t>
            </a:r>
            <a:r>
              <a:rPr sz="1320" b="1" spc="-8" dirty="0">
                <a:solidFill>
                  <a:srgbClr val="FF0000"/>
                </a:solidFill>
                <a:latin typeface="Calibri"/>
                <a:cs typeface="Calibri"/>
              </a:rPr>
              <a:t>YOUR</a:t>
            </a:r>
            <a:r>
              <a:rPr sz="1320" b="1" spc="-33" dirty="0">
                <a:solidFill>
                  <a:srgbClr val="FF0000"/>
                </a:solidFill>
                <a:latin typeface="Calibri"/>
                <a:cs typeface="Calibri"/>
              </a:rPr>
              <a:t> </a:t>
            </a:r>
            <a:r>
              <a:rPr sz="1320" b="1" dirty="0">
                <a:solidFill>
                  <a:srgbClr val="FF0000"/>
                </a:solidFill>
                <a:latin typeface="Calibri"/>
                <a:cs typeface="Calibri"/>
              </a:rPr>
              <a:t>ORDER</a:t>
            </a:r>
            <a:r>
              <a:rPr sz="1320" b="1" spc="-37" dirty="0">
                <a:solidFill>
                  <a:srgbClr val="FF0000"/>
                </a:solidFill>
                <a:latin typeface="Calibri"/>
                <a:cs typeface="Calibri"/>
              </a:rPr>
              <a:t> </a:t>
            </a:r>
            <a:r>
              <a:rPr sz="1320" b="1" dirty="0">
                <a:solidFill>
                  <a:srgbClr val="FF0000"/>
                </a:solidFill>
                <a:latin typeface="Calibri"/>
                <a:cs typeface="Calibri"/>
              </a:rPr>
              <a:t>COULD</a:t>
            </a:r>
            <a:r>
              <a:rPr sz="1320" b="1" spc="-29" dirty="0">
                <a:solidFill>
                  <a:srgbClr val="FF0000"/>
                </a:solidFill>
                <a:latin typeface="Calibri"/>
                <a:cs typeface="Calibri"/>
              </a:rPr>
              <a:t> </a:t>
            </a:r>
            <a:r>
              <a:rPr sz="1320" b="1" spc="-21" dirty="0">
                <a:solidFill>
                  <a:srgbClr val="FF0000"/>
                </a:solidFill>
                <a:latin typeface="Calibri"/>
                <a:cs typeface="Calibri"/>
              </a:rPr>
              <a:t>BE</a:t>
            </a:r>
            <a:endParaRPr sz="1320">
              <a:latin typeface="Calibri"/>
              <a:cs typeface="Calibri"/>
            </a:endParaRPr>
          </a:p>
        </p:txBody>
      </p:sp>
      <p:sp>
        <p:nvSpPr>
          <p:cNvPr id="11" name="object 11"/>
          <p:cNvSpPr txBox="1"/>
          <p:nvPr/>
        </p:nvSpPr>
        <p:spPr>
          <a:xfrm>
            <a:off x="775157" y="6352310"/>
            <a:ext cx="6417469" cy="192360"/>
          </a:xfrm>
          <a:prstGeom prst="rect">
            <a:avLst/>
          </a:prstGeom>
          <a:solidFill>
            <a:srgbClr val="FFFF00"/>
          </a:solidFill>
        </p:spPr>
        <p:txBody>
          <a:bodyPr vert="horz" wrap="square" lIns="0" tIns="0" rIns="0" bIns="0" rtlCol="0">
            <a:spAutoFit/>
          </a:bodyPr>
          <a:lstStyle/>
          <a:p>
            <a:pPr>
              <a:lnSpc>
                <a:spcPts val="1502"/>
              </a:lnSpc>
            </a:pPr>
            <a:r>
              <a:rPr sz="1320" b="1" dirty="0">
                <a:solidFill>
                  <a:srgbClr val="FF0000"/>
                </a:solidFill>
                <a:latin typeface="Calibri"/>
                <a:cs typeface="Calibri"/>
              </a:rPr>
              <a:t>PLACED</a:t>
            </a:r>
            <a:r>
              <a:rPr sz="1320" b="1" spc="-29" dirty="0">
                <a:solidFill>
                  <a:srgbClr val="FF0000"/>
                </a:solidFill>
                <a:latin typeface="Calibri"/>
                <a:cs typeface="Calibri"/>
              </a:rPr>
              <a:t> </a:t>
            </a:r>
            <a:r>
              <a:rPr sz="1320" b="1" dirty="0">
                <a:solidFill>
                  <a:srgbClr val="FF0000"/>
                </a:solidFill>
                <a:latin typeface="Calibri"/>
                <a:cs typeface="Calibri"/>
              </a:rPr>
              <a:t>TWICE.</a:t>
            </a:r>
            <a:r>
              <a:rPr sz="1320" b="1" spc="223" dirty="0">
                <a:solidFill>
                  <a:srgbClr val="FF0000"/>
                </a:solidFill>
                <a:latin typeface="Calibri"/>
                <a:cs typeface="Calibri"/>
              </a:rPr>
              <a:t> </a:t>
            </a:r>
            <a:r>
              <a:rPr sz="1320" b="1" dirty="0">
                <a:solidFill>
                  <a:srgbClr val="FF0000"/>
                </a:solidFill>
                <a:latin typeface="Calibri"/>
                <a:cs typeface="Calibri"/>
              </a:rPr>
              <a:t>ALL</a:t>
            </a:r>
            <a:r>
              <a:rPr sz="1320" b="1" spc="-33" dirty="0">
                <a:solidFill>
                  <a:srgbClr val="FF0000"/>
                </a:solidFill>
                <a:latin typeface="Calibri"/>
                <a:cs typeface="Calibri"/>
              </a:rPr>
              <a:t> </a:t>
            </a:r>
            <a:r>
              <a:rPr sz="1320" b="1" spc="-21" dirty="0">
                <a:solidFill>
                  <a:srgbClr val="FF0000"/>
                </a:solidFill>
                <a:latin typeface="Calibri"/>
                <a:cs typeface="Calibri"/>
              </a:rPr>
              <a:t>TAKE</a:t>
            </a:r>
            <a:r>
              <a:rPr sz="1320" b="1" spc="-45" dirty="0">
                <a:solidFill>
                  <a:srgbClr val="FF0000"/>
                </a:solidFill>
                <a:latin typeface="Calibri"/>
                <a:cs typeface="Calibri"/>
              </a:rPr>
              <a:t> </a:t>
            </a:r>
            <a:r>
              <a:rPr sz="1320" b="1" dirty="0">
                <a:solidFill>
                  <a:srgbClr val="FF0000"/>
                </a:solidFill>
                <a:latin typeface="Calibri"/>
                <a:cs typeface="Calibri"/>
              </a:rPr>
              <a:t>ORDERS</a:t>
            </a:r>
            <a:r>
              <a:rPr sz="1320" b="1" spc="-29" dirty="0">
                <a:solidFill>
                  <a:srgbClr val="FF0000"/>
                </a:solidFill>
                <a:latin typeface="Calibri"/>
                <a:cs typeface="Calibri"/>
              </a:rPr>
              <a:t> </a:t>
            </a:r>
            <a:r>
              <a:rPr sz="1320" b="1" dirty="0">
                <a:solidFill>
                  <a:srgbClr val="FF0000"/>
                </a:solidFill>
                <a:latin typeface="Calibri"/>
                <a:cs typeface="Calibri"/>
              </a:rPr>
              <a:t>are</a:t>
            </a:r>
            <a:r>
              <a:rPr sz="1320" b="1" spc="-37" dirty="0">
                <a:solidFill>
                  <a:srgbClr val="FF0000"/>
                </a:solidFill>
                <a:latin typeface="Calibri"/>
                <a:cs typeface="Calibri"/>
              </a:rPr>
              <a:t> </a:t>
            </a:r>
            <a:r>
              <a:rPr sz="1320" b="1" dirty="0">
                <a:solidFill>
                  <a:srgbClr val="FF0000"/>
                </a:solidFill>
                <a:latin typeface="Calibri"/>
                <a:cs typeface="Calibri"/>
              </a:rPr>
              <a:t>shipped</a:t>
            </a:r>
            <a:r>
              <a:rPr sz="1320" b="1" spc="-17" dirty="0">
                <a:solidFill>
                  <a:srgbClr val="FF0000"/>
                </a:solidFill>
                <a:latin typeface="Calibri"/>
                <a:cs typeface="Calibri"/>
              </a:rPr>
              <a:t> </a:t>
            </a:r>
            <a:r>
              <a:rPr sz="1320" b="1" dirty="0">
                <a:solidFill>
                  <a:srgbClr val="FF0000"/>
                </a:solidFill>
                <a:latin typeface="Calibri"/>
                <a:cs typeface="Calibri"/>
              </a:rPr>
              <a:t>to</a:t>
            </a:r>
            <a:r>
              <a:rPr sz="1320" b="1" spc="-45" dirty="0">
                <a:solidFill>
                  <a:srgbClr val="FF0000"/>
                </a:solidFill>
                <a:latin typeface="Calibri"/>
                <a:cs typeface="Calibri"/>
              </a:rPr>
              <a:t> </a:t>
            </a:r>
            <a:r>
              <a:rPr sz="1320" b="1" dirty="0">
                <a:solidFill>
                  <a:srgbClr val="FF0000"/>
                </a:solidFill>
                <a:latin typeface="Calibri"/>
                <a:cs typeface="Calibri"/>
              </a:rPr>
              <a:t>Council</a:t>
            </a:r>
            <a:r>
              <a:rPr sz="1320" b="1" spc="-17" dirty="0">
                <a:solidFill>
                  <a:srgbClr val="FF0000"/>
                </a:solidFill>
                <a:latin typeface="Calibri"/>
                <a:cs typeface="Calibri"/>
              </a:rPr>
              <a:t> </a:t>
            </a:r>
            <a:r>
              <a:rPr sz="1320" b="1" dirty="0">
                <a:solidFill>
                  <a:srgbClr val="FF0000"/>
                </a:solidFill>
                <a:latin typeface="Calibri"/>
                <a:cs typeface="Calibri"/>
              </a:rPr>
              <a:t>&amp;</a:t>
            </a:r>
            <a:r>
              <a:rPr sz="1320" b="1" spc="-37" dirty="0">
                <a:solidFill>
                  <a:srgbClr val="FF0000"/>
                </a:solidFill>
                <a:latin typeface="Calibri"/>
                <a:cs typeface="Calibri"/>
              </a:rPr>
              <a:t> </a:t>
            </a:r>
            <a:r>
              <a:rPr sz="1320" b="1" spc="-8" dirty="0">
                <a:solidFill>
                  <a:srgbClr val="FF0000"/>
                </a:solidFill>
                <a:latin typeface="Calibri"/>
                <a:cs typeface="Calibri"/>
              </a:rPr>
              <a:t>distributed</a:t>
            </a:r>
            <a:r>
              <a:rPr sz="1320" b="1" spc="-25" dirty="0">
                <a:solidFill>
                  <a:srgbClr val="FF0000"/>
                </a:solidFill>
                <a:latin typeface="Calibri"/>
                <a:cs typeface="Calibri"/>
              </a:rPr>
              <a:t> </a:t>
            </a:r>
            <a:r>
              <a:rPr sz="1320" b="1" dirty="0">
                <a:solidFill>
                  <a:srgbClr val="FF0000"/>
                </a:solidFill>
                <a:latin typeface="Calibri"/>
                <a:cs typeface="Calibri"/>
              </a:rPr>
              <a:t>to</a:t>
            </a:r>
            <a:r>
              <a:rPr sz="1320" b="1" spc="-37" dirty="0">
                <a:solidFill>
                  <a:srgbClr val="FF0000"/>
                </a:solidFill>
                <a:latin typeface="Calibri"/>
                <a:cs typeface="Calibri"/>
              </a:rPr>
              <a:t> </a:t>
            </a:r>
            <a:r>
              <a:rPr sz="1320" b="1" dirty="0">
                <a:solidFill>
                  <a:srgbClr val="FF0000"/>
                </a:solidFill>
                <a:latin typeface="Calibri"/>
                <a:cs typeface="Calibri"/>
              </a:rPr>
              <a:t>the</a:t>
            </a:r>
            <a:r>
              <a:rPr sz="1320" b="1" spc="-29" dirty="0">
                <a:solidFill>
                  <a:srgbClr val="FF0000"/>
                </a:solidFill>
                <a:latin typeface="Calibri"/>
                <a:cs typeface="Calibri"/>
              </a:rPr>
              <a:t> </a:t>
            </a:r>
            <a:r>
              <a:rPr sz="1320" b="1" dirty="0">
                <a:solidFill>
                  <a:srgbClr val="FF0000"/>
                </a:solidFill>
                <a:latin typeface="Calibri"/>
                <a:cs typeface="Calibri"/>
              </a:rPr>
              <a:t>UNIT</a:t>
            </a:r>
            <a:r>
              <a:rPr sz="1320" b="1" spc="-41" dirty="0">
                <a:solidFill>
                  <a:srgbClr val="FF0000"/>
                </a:solidFill>
                <a:latin typeface="Calibri"/>
                <a:cs typeface="Calibri"/>
              </a:rPr>
              <a:t> </a:t>
            </a:r>
            <a:r>
              <a:rPr sz="1320" b="1" spc="-8" dirty="0">
                <a:solidFill>
                  <a:srgbClr val="FF0000"/>
                </a:solidFill>
                <a:latin typeface="Calibri"/>
                <a:cs typeface="Calibri"/>
              </a:rPr>
              <a:t>LEADER.</a:t>
            </a:r>
            <a:endParaRPr sz="1320">
              <a:latin typeface="Calibri"/>
              <a:cs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8"/>
          <p:cNvPicPr preferRelativeResize="0"/>
          <p:nvPr/>
        </p:nvPicPr>
        <p:blipFill rotWithShape="1">
          <a:blip r:embed="rId3">
            <a:alphaModFix/>
          </a:blip>
          <a:srcRect l="15224" t="18384" b="14319"/>
          <a:stretch/>
        </p:blipFill>
        <p:spPr>
          <a:xfrm>
            <a:off x="849600" y="3774900"/>
            <a:ext cx="8212800" cy="3667075"/>
          </a:xfrm>
          <a:prstGeom prst="rect">
            <a:avLst/>
          </a:prstGeom>
          <a:noFill/>
          <a:ln>
            <a:noFill/>
          </a:ln>
        </p:spPr>
      </p:pic>
      <p:sp>
        <p:nvSpPr>
          <p:cNvPr id="110" name="Google Shape;110;p18"/>
          <p:cNvSpPr txBox="1"/>
          <p:nvPr/>
        </p:nvSpPr>
        <p:spPr>
          <a:xfrm>
            <a:off x="627125" y="1162075"/>
            <a:ext cx="8797200" cy="2612700"/>
          </a:xfrm>
          <a:prstGeom prst="rect">
            <a:avLst/>
          </a:prstGeom>
          <a:noFill/>
          <a:ln>
            <a:noFill/>
          </a:ln>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dirty="0">
                <a:solidFill>
                  <a:schemeClr val="dk1"/>
                </a:solidFill>
                <a:latin typeface="Lato"/>
                <a:ea typeface="Lato"/>
                <a:cs typeface="Lato"/>
                <a:sym typeface="Lato"/>
              </a:rPr>
              <a:t>From the Dashboard, click on </a:t>
            </a:r>
            <a:r>
              <a:rPr lang="en" sz="1500" b="1" i="0" u="none" strike="noStrike" cap="none" dirty="0">
                <a:solidFill>
                  <a:srgbClr val="699FB0"/>
                </a:solidFill>
                <a:latin typeface="Lato"/>
                <a:ea typeface="Lato"/>
                <a:cs typeface="Lato"/>
                <a:sym typeface="Lato"/>
              </a:rPr>
              <a:t>Promote Yourself Online </a:t>
            </a:r>
            <a:r>
              <a:rPr lang="en" sz="1500" b="1" i="0" u="none" strike="noStrike" cap="none" dirty="0">
                <a:solidFill>
                  <a:schemeClr val="dk1"/>
                </a:solidFill>
                <a:latin typeface="Lato"/>
                <a:ea typeface="Lato"/>
                <a:cs typeface="Lato"/>
                <a:sym typeface="Lato"/>
              </a:rPr>
              <a:t>under the </a:t>
            </a:r>
            <a:br>
              <a:rPr lang="en" sz="1500" b="1" i="0" u="none" strike="noStrike" cap="none" dirty="0">
                <a:solidFill>
                  <a:schemeClr val="dk1"/>
                </a:solidFill>
                <a:latin typeface="Lato"/>
                <a:ea typeface="Lato"/>
                <a:cs typeface="Lato"/>
                <a:sym typeface="Lato"/>
              </a:rPr>
            </a:br>
            <a:r>
              <a:rPr lang="en" sz="1500" b="1" i="0" u="none" strike="noStrike" cap="none" dirty="0">
                <a:solidFill>
                  <a:schemeClr val="dk1"/>
                </a:solidFill>
                <a:latin typeface="Lato"/>
                <a:ea typeface="Lato"/>
                <a:cs typeface="Lato"/>
                <a:sym typeface="Lato"/>
              </a:rPr>
              <a:t>LINKS menu.</a:t>
            </a:r>
            <a:br>
              <a:rPr lang="en" sz="1500" b="1" i="0" u="none" strike="noStrike" cap="none" dirty="0">
                <a:solidFill>
                  <a:schemeClr val="dk1"/>
                </a:solidFill>
                <a:latin typeface="Lato"/>
                <a:ea typeface="Lato"/>
                <a:cs typeface="Lato"/>
                <a:sym typeface="Lato"/>
              </a:rPr>
            </a:br>
            <a:endParaRPr sz="1500" b="1"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dirty="0">
                <a:solidFill>
                  <a:schemeClr val="dk1"/>
                </a:solidFill>
                <a:latin typeface="Lato"/>
                <a:ea typeface="Lato"/>
                <a:cs typeface="Lato"/>
                <a:sym typeface="Lato"/>
              </a:rPr>
              <a:t>Click on the folder icon to add your picture. If you don’t have one, take </a:t>
            </a:r>
            <a:br>
              <a:rPr lang="en" sz="1500" b="1" i="0" u="none" strike="noStrike" cap="none" dirty="0">
                <a:solidFill>
                  <a:schemeClr val="dk1"/>
                </a:solidFill>
                <a:latin typeface="Lato"/>
                <a:ea typeface="Lato"/>
                <a:cs typeface="Lato"/>
                <a:sym typeface="Lato"/>
              </a:rPr>
            </a:br>
            <a:r>
              <a:rPr lang="en" sz="1500" b="1" i="0" u="none" strike="noStrike" cap="none" dirty="0">
                <a:solidFill>
                  <a:schemeClr val="dk1"/>
                </a:solidFill>
                <a:latin typeface="Lato"/>
                <a:ea typeface="Lato"/>
                <a:cs typeface="Lato"/>
                <a:sym typeface="Lato"/>
              </a:rPr>
              <a:t>one outside with a nice background using a phone or digital camera.</a:t>
            </a:r>
            <a:br>
              <a:rPr lang="en" sz="1500" b="1" i="0" u="none" strike="noStrike" cap="none" dirty="0">
                <a:solidFill>
                  <a:schemeClr val="dk1"/>
                </a:solidFill>
                <a:latin typeface="Lato"/>
                <a:ea typeface="Lato"/>
                <a:cs typeface="Lato"/>
                <a:sym typeface="Lato"/>
              </a:rPr>
            </a:br>
            <a:r>
              <a:rPr lang="en" sz="1500" b="1" i="0" u="none" strike="noStrike" cap="none" dirty="0">
                <a:solidFill>
                  <a:srgbClr val="D18E48"/>
                </a:solidFill>
                <a:latin typeface="Lato"/>
                <a:ea typeface="Lato"/>
                <a:cs typeface="Lato"/>
                <a:sym typeface="Lato"/>
              </a:rPr>
              <a:t>Choose your picture file to upload.</a:t>
            </a:r>
            <a:r>
              <a:rPr lang="en" sz="1500" b="1" i="0" u="none" strike="noStrike" cap="none" dirty="0">
                <a:solidFill>
                  <a:srgbClr val="64886C"/>
                </a:solidFill>
                <a:latin typeface="Lato"/>
                <a:ea typeface="Lato"/>
                <a:cs typeface="Lato"/>
                <a:sym typeface="Lato"/>
              </a:rPr>
              <a:t> </a:t>
            </a:r>
            <a:r>
              <a:rPr lang="en" sz="1500" b="1" i="0" u="none" strike="noStrike" cap="none" dirty="0">
                <a:solidFill>
                  <a:schemeClr val="dk1"/>
                </a:solidFill>
                <a:latin typeface="Lato"/>
                <a:ea typeface="Lato"/>
                <a:cs typeface="Lato"/>
                <a:sym typeface="Lato"/>
              </a:rPr>
              <a:t>Then click the submit button. You’ll receive a green confirmation banner once the changes have been saved.</a:t>
            </a:r>
            <a:br>
              <a:rPr lang="en" sz="1500" b="1" i="0" u="none" strike="noStrike" cap="none" dirty="0">
                <a:solidFill>
                  <a:schemeClr val="dk1"/>
                </a:solidFill>
                <a:latin typeface="Lato"/>
                <a:ea typeface="Lato"/>
                <a:cs typeface="Lato"/>
                <a:sym typeface="Lato"/>
              </a:rPr>
            </a:br>
            <a:endParaRPr sz="1500" b="1"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dirty="0">
                <a:solidFill>
                  <a:schemeClr val="dk1"/>
                </a:solidFill>
                <a:latin typeface="Lato"/>
                <a:ea typeface="Lato"/>
                <a:cs typeface="Lato"/>
                <a:sym typeface="Lato"/>
              </a:rPr>
              <a:t>Click Save Changes and your profile image is all done. Now let’s create your Scout Bio.</a:t>
            </a:r>
            <a:endParaRPr sz="1500" b="1" i="0" u="none" strike="noStrike" cap="none" dirty="0">
              <a:solidFill>
                <a:schemeClr val="dk1"/>
              </a:solidFill>
              <a:latin typeface="Lato"/>
              <a:ea typeface="Lato"/>
              <a:cs typeface="Lato"/>
              <a:sym typeface="Lato"/>
            </a:endParaRPr>
          </a:p>
        </p:txBody>
      </p:sp>
      <p:sp>
        <p:nvSpPr>
          <p:cNvPr id="111" name="Google Shape;111;p18"/>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11</a:t>
            </a:fld>
            <a:endParaRPr/>
          </a:p>
        </p:txBody>
      </p:sp>
      <p:sp>
        <p:nvSpPr>
          <p:cNvPr id="112" name="Google Shape;112;p18"/>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18"/>
          <p:cNvSpPr txBox="1"/>
          <p:nvPr/>
        </p:nvSpPr>
        <p:spPr>
          <a:xfrm>
            <a:off x="627125" y="126813"/>
            <a:ext cx="9811263" cy="426875"/>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3000"/>
              <a:buFont typeface="Arial"/>
              <a:buNone/>
            </a:pPr>
            <a:r>
              <a:rPr lang="en" sz="3000" b="1" i="0" u="none" strike="noStrike" cap="none" dirty="0">
                <a:solidFill>
                  <a:srgbClr val="445743"/>
                </a:solidFill>
                <a:latin typeface="Lato"/>
                <a:ea typeface="Lato"/>
                <a:cs typeface="Lato"/>
                <a:sym typeface="Lato"/>
              </a:rPr>
              <a:t>TIME TO COMPLETE / UPDATE YOUR SCOUT BIO</a:t>
            </a:r>
            <a:endParaRPr sz="3000" b="1" i="0" u="none" strike="noStrike" cap="none" dirty="0">
              <a:solidFill>
                <a:srgbClr val="445743"/>
              </a:solidFill>
              <a:latin typeface="Lato"/>
              <a:ea typeface="Lato"/>
              <a:cs typeface="Lato"/>
              <a:sym typeface="Lato"/>
            </a:endParaRPr>
          </a:p>
        </p:txBody>
      </p:sp>
      <p:pic>
        <p:nvPicPr>
          <p:cNvPr id="114" name="Google Shape;114;p18"/>
          <p:cNvPicPr preferRelativeResize="0"/>
          <p:nvPr/>
        </p:nvPicPr>
        <p:blipFill rotWithShape="1">
          <a:blip r:embed="rId4">
            <a:alphaModFix/>
          </a:blip>
          <a:srcRect l="15950" t="44995" r="64494" b="19408"/>
          <a:stretch/>
        </p:blipFill>
        <p:spPr>
          <a:xfrm>
            <a:off x="7244325" y="1064750"/>
            <a:ext cx="1966699" cy="2013900"/>
          </a:xfrm>
          <a:prstGeom prst="rect">
            <a:avLst/>
          </a:prstGeom>
          <a:noFill/>
          <a:ln>
            <a:noFill/>
          </a:ln>
        </p:spPr>
      </p:pic>
      <p:sp>
        <p:nvSpPr>
          <p:cNvPr id="115" name="Google Shape;115;p18"/>
          <p:cNvSpPr/>
          <p:nvPr/>
        </p:nvSpPr>
        <p:spPr>
          <a:xfrm>
            <a:off x="2895000" y="5184925"/>
            <a:ext cx="330300" cy="340500"/>
          </a:xfrm>
          <a:prstGeom prst="downArrow">
            <a:avLst>
              <a:gd name="adj1" fmla="val 50000"/>
              <a:gd name="adj2" fmla="val 50000"/>
            </a:avLst>
          </a:prstGeom>
          <a:solidFill>
            <a:srgbClr val="44574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18"/>
          <p:cNvSpPr/>
          <p:nvPr/>
        </p:nvSpPr>
        <p:spPr>
          <a:xfrm>
            <a:off x="8926400" y="1416025"/>
            <a:ext cx="393300" cy="251700"/>
          </a:xfrm>
          <a:prstGeom prst="leftArrow">
            <a:avLst>
              <a:gd name="adj1" fmla="val 50000"/>
              <a:gd name="adj2" fmla="val 50000"/>
            </a:avLst>
          </a:prstGeom>
          <a:solidFill>
            <a:srgbClr val="445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8"/>
          <p:cNvSpPr txBox="1"/>
          <p:nvPr/>
        </p:nvSpPr>
        <p:spPr>
          <a:xfrm>
            <a:off x="9424850" y="1329475"/>
            <a:ext cx="393300" cy="424800"/>
          </a:xfrm>
          <a:prstGeom prst="rect">
            <a:avLst/>
          </a:prstGeom>
          <a:solidFill>
            <a:srgbClr val="D18E48"/>
          </a:solidFill>
          <a:ln w="9525" cap="flat" cmpd="sng">
            <a:solidFill>
              <a:srgbClr val="614B4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Roboto Black"/>
                <a:ea typeface="Roboto Black"/>
                <a:cs typeface="Roboto Black"/>
                <a:sym typeface="Roboto Black"/>
              </a:rPr>
              <a:t>1</a:t>
            </a:r>
            <a:endParaRPr sz="1600" b="0" i="0" u="none" strike="noStrike" cap="none">
              <a:solidFill>
                <a:srgbClr val="FFFFFF"/>
              </a:solidFill>
              <a:latin typeface="Roboto Black"/>
              <a:ea typeface="Roboto Black"/>
              <a:cs typeface="Roboto Black"/>
              <a:sym typeface="Roboto Black"/>
            </a:endParaRPr>
          </a:p>
        </p:txBody>
      </p:sp>
      <p:sp>
        <p:nvSpPr>
          <p:cNvPr id="118" name="Google Shape;118;p18"/>
          <p:cNvSpPr txBox="1"/>
          <p:nvPr/>
        </p:nvSpPr>
        <p:spPr>
          <a:xfrm>
            <a:off x="750698" y="5525425"/>
            <a:ext cx="393300" cy="424800"/>
          </a:xfrm>
          <a:prstGeom prst="rect">
            <a:avLst/>
          </a:prstGeom>
          <a:solidFill>
            <a:srgbClr val="D18E48"/>
          </a:solidFill>
          <a:ln w="9525" cap="flat" cmpd="sng">
            <a:solidFill>
              <a:srgbClr val="614B4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Roboto Black"/>
                <a:ea typeface="Roboto Black"/>
                <a:cs typeface="Roboto Black"/>
                <a:sym typeface="Roboto Black"/>
              </a:rPr>
              <a:t>2</a:t>
            </a:r>
            <a:endParaRPr sz="1600" b="0" i="0" u="none" strike="noStrike" cap="none">
              <a:solidFill>
                <a:srgbClr val="FFFFFF"/>
              </a:solidFill>
              <a:latin typeface="Roboto Black"/>
              <a:ea typeface="Roboto Black"/>
              <a:cs typeface="Roboto Black"/>
              <a:sym typeface="Roboto Black"/>
            </a:endParaRPr>
          </a:p>
        </p:txBody>
      </p:sp>
      <p:sp>
        <p:nvSpPr>
          <p:cNvPr id="119" name="Google Shape;119;p18"/>
          <p:cNvSpPr/>
          <p:nvPr/>
        </p:nvSpPr>
        <p:spPr>
          <a:xfrm>
            <a:off x="1242975" y="5599042"/>
            <a:ext cx="330300" cy="340500"/>
          </a:xfrm>
          <a:prstGeom prst="rightArrow">
            <a:avLst>
              <a:gd name="adj1" fmla="val 50000"/>
              <a:gd name="adj2" fmla="val 50000"/>
            </a:avLst>
          </a:prstGeom>
          <a:solidFill>
            <a:srgbClr val="445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18"/>
          <p:cNvSpPr txBox="1"/>
          <p:nvPr/>
        </p:nvSpPr>
        <p:spPr>
          <a:xfrm>
            <a:off x="2863498" y="4655125"/>
            <a:ext cx="393300" cy="424800"/>
          </a:xfrm>
          <a:prstGeom prst="rect">
            <a:avLst/>
          </a:prstGeom>
          <a:solidFill>
            <a:srgbClr val="D18E48"/>
          </a:solidFill>
          <a:ln w="9525" cap="flat" cmpd="sng">
            <a:solidFill>
              <a:srgbClr val="614B4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Roboto Black"/>
                <a:ea typeface="Roboto Black"/>
                <a:cs typeface="Roboto Black"/>
                <a:sym typeface="Roboto Black"/>
              </a:rPr>
              <a:t>3</a:t>
            </a:r>
            <a:endParaRPr sz="1600" b="0" i="0" u="none" strike="noStrike" cap="none">
              <a:solidFill>
                <a:srgbClr val="FFFFFF"/>
              </a:solidFill>
              <a:latin typeface="Roboto Black"/>
              <a:ea typeface="Roboto Black"/>
              <a:cs typeface="Roboto Black"/>
              <a:sym typeface="Roboto Black"/>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9"/>
          <p:cNvPicPr preferRelativeResize="0"/>
          <p:nvPr/>
        </p:nvPicPr>
        <p:blipFill rotWithShape="1">
          <a:blip r:embed="rId3">
            <a:alphaModFix/>
          </a:blip>
          <a:srcRect l="15224" t="18382" b="39152"/>
          <a:stretch/>
        </p:blipFill>
        <p:spPr>
          <a:xfrm>
            <a:off x="849600" y="5070300"/>
            <a:ext cx="8212800" cy="2314000"/>
          </a:xfrm>
          <a:prstGeom prst="rect">
            <a:avLst/>
          </a:prstGeom>
          <a:noFill/>
          <a:ln>
            <a:noFill/>
          </a:ln>
        </p:spPr>
      </p:pic>
      <p:pic>
        <p:nvPicPr>
          <p:cNvPr id="126" name="Google Shape;126;p19"/>
          <p:cNvPicPr preferRelativeResize="0"/>
          <p:nvPr/>
        </p:nvPicPr>
        <p:blipFill rotWithShape="1">
          <a:blip r:embed="rId4">
            <a:alphaModFix/>
          </a:blip>
          <a:srcRect l="17100" t="33405" r="68821" b="41289"/>
          <a:stretch/>
        </p:blipFill>
        <p:spPr>
          <a:xfrm>
            <a:off x="1069875" y="5918966"/>
            <a:ext cx="1285963" cy="1300250"/>
          </a:xfrm>
          <a:prstGeom prst="rect">
            <a:avLst/>
          </a:prstGeom>
          <a:noFill/>
          <a:ln>
            <a:noFill/>
          </a:ln>
        </p:spPr>
      </p:pic>
      <p:sp>
        <p:nvSpPr>
          <p:cNvPr id="127" name="Google Shape;127;p19"/>
          <p:cNvSpPr txBox="1"/>
          <p:nvPr/>
        </p:nvSpPr>
        <p:spPr>
          <a:xfrm>
            <a:off x="627125" y="1036206"/>
            <a:ext cx="8797200" cy="6479400"/>
          </a:xfrm>
          <a:prstGeom prst="rect">
            <a:avLst/>
          </a:prstGeom>
          <a:noFill/>
          <a:ln>
            <a:noFill/>
          </a:ln>
        </p:spPr>
        <p:txBody>
          <a:bodyPr spcFirstLastPara="1" wrap="square" lIns="91425" tIns="91425" rIns="91425" bIns="91425" anchor="t" anchorCtr="0">
            <a:noAutofit/>
          </a:bodyPr>
          <a:lstStyle/>
          <a:p>
            <a:pPr marL="133350" marR="0" lvl="0" algn="l" rtl="0">
              <a:lnSpc>
                <a:spcPct val="115000"/>
              </a:lnSpc>
              <a:spcBef>
                <a:spcPts val="0"/>
              </a:spcBef>
              <a:spcAft>
                <a:spcPts val="0"/>
              </a:spcAft>
              <a:buClr>
                <a:schemeClr val="dk1"/>
              </a:buClr>
              <a:buSzPts val="1500"/>
            </a:pPr>
            <a:r>
              <a:rPr lang="en" sz="1500" b="1" i="0" u="none" strike="noStrike" cap="none" dirty="0">
                <a:solidFill>
                  <a:schemeClr val="dk1"/>
                </a:solidFill>
                <a:latin typeface="Lato"/>
                <a:ea typeface="Lato"/>
                <a:cs typeface="Lato"/>
                <a:sym typeface="Lato"/>
              </a:rPr>
              <a:t>4. In the empty box below your name, click in the box to begin typing. This is your introduction to potential supports so be sure to make a great first impression. Here’s a template to get started.</a:t>
            </a:r>
            <a:br>
              <a:rPr lang="en" sz="1500" b="1" i="0" u="none" strike="noStrike" cap="none" dirty="0">
                <a:solidFill>
                  <a:schemeClr val="dk1"/>
                </a:solidFill>
                <a:latin typeface="Lato"/>
                <a:ea typeface="Lato"/>
                <a:cs typeface="Lato"/>
                <a:sym typeface="Lato"/>
              </a:rPr>
            </a:br>
            <a:br>
              <a:rPr lang="en" sz="1500" b="1" i="0" u="none" strike="noStrike" cap="none" dirty="0">
                <a:solidFill>
                  <a:schemeClr val="dk1"/>
                </a:solidFill>
                <a:latin typeface="Lato"/>
                <a:ea typeface="Lato"/>
                <a:cs typeface="Lato"/>
                <a:sym typeface="Lato"/>
              </a:rPr>
            </a:br>
            <a:r>
              <a:rPr lang="en" sz="1400" b="0" i="0" u="none" strike="noStrike" cap="none" dirty="0">
                <a:solidFill>
                  <a:schemeClr val="dk1"/>
                </a:solidFill>
                <a:latin typeface="Lato"/>
                <a:ea typeface="Lato"/>
                <a:cs typeface="Lato"/>
                <a:sym typeface="Lato"/>
              </a:rPr>
              <a:t>Hi and thanks for visiting my popcorn page. My Scouting adventures began at age _____. I became interested in Scouting because _______________________________________________________________________. </a:t>
            </a:r>
            <a:endParaRPr sz="1400" b="0" i="0" u="none" strike="noStrike" cap="none" dirty="0">
              <a:solidFill>
                <a:schemeClr val="dk1"/>
              </a:solidFill>
              <a:latin typeface="Lato"/>
              <a:ea typeface="Lato"/>
              <a:cs typeface="Lato"/>
              <a:sym typeface="Lato"/>
            </a:endParaRPr>
          </a:p>
          <a:p>
            <a:pPr marL="457200" marR="0" lvl="0" indent="0" algn="l" rtl="0">
              <a:lnSpc>
                <a:spcPct val="115000"/>
              </a:lnSpc>
              <a:spcBef>
                <a:spcPts val="0"/>
              </a:spcBef>
              <a:spcAft>
                <a:spcPts val="0"/>
              </a:spcAft>
              <a:buClr>
                <a:srgbClr val="000000"/>
              </a:buClr>
              <a:buSzPts val="1400"/>
              <a:buFont typeface="Arial"/>
              <a:buNone/>
            </a:pPr>
            <a:endParaRPr sz="1400" b="0" i="0" u="none" strike="noStrike" cap="none" dirty="0">
              <a:solidFill>
                <a:schemeClr val="dk1"/>
              </a:solidFill>
              <a:latin typeface="Lato"/>
              <a:ea typeface="Lato"/>
              <a:cs typeface="Lato"/>
              <a:sym typeface="Lato"/>
            </a:endParaRPr>
          </a:p>
          <a:p>
            <a:pPr marL="457200" marR="0" lvl="0" indent="0" algn="l" rtl="0">
              <a:lnSpc>
                <a:spcPct val="115000"/>
              </a:lnSpc>
              <a:spcBef>
                <a:spcPts val="0"/>
              </a:spcBef>
              <a:spcAft>
                <a:spcPts val="0"/>
              </a:spcAft>
              <a:buClr>
                <a:srgbClr val="000000"/>
              </a:buClr>
              <a:buSzPts val="1400"/>
              <a:buFont typeface="Arial"/>
              <a:buNone/>
            </a:pPr>
            <a:r>
              <a:rPr lang="en" sz="1400" b="0" i="0" u="none" strike="noStrike" cap="none" dirty="0">
                <a:solidFill>
                  <a:schemeClr val="dk1"/>
                </a:solidFill>
                <a:latin typeface="Lato"/>
                <a:ea typeface="Lato"/>
                <a:cs typeface="Lato"/>
                <a:sym typeface="Lato"/>
              </a:rPr>
              <a:t>My biggest accomplishment / adventure so far is ____________________________________________________. </a:t>
            </a:r>
            <a:endParaRPr sz="1400" b="0" i="0" u="none" strike="noStrike" cap="none" dirty="0">
              <a:solidFill>
                <a:schemeClr val="dk1"/>
              </a:solidFill>
              <a:latin typeface="Lato"/>
              <a:ea typeface="Lato"/>
              <a:cs typeface="Lato"/>
              <a:sym typeface="Lato"/>
            </a:endParaRPr>
          </a:p>
          <a:p>
            <a:pPr marL="457200" marR="0" lvl="0" indent="0" algn="l" rtl="0">
              <a:lnSpc>
                <a:spcPct val="115000"/>
              </a:lnSpc>
              <a:spcBef>
                <a:spcPts val="0"/>
              </a:spcBef>
              <a:spcAft>
                <a:spcPts val="0"/>
              </a:spcAft>
              <a:buClr>
                <a:srgbClr val="000000"/>
              </a:buClr>
              <a:buSzPts val="1400"/>
              <a:buFont typeface="Arial"/>
              <a:buNone/>
            </a:pPr>
            <a:r>
              <a:rPr lang="en" sz="1400" b="0" i="0" u="none" strike="noStrike" cap="none" dirty="0">
                <a:solidFill>
                  <a:schemeClr val="dk1"/>
                </a:solidFill>
                <a:latin typeface="Lato"/>
                <a:ea typeface="Lato"/>
                <a:cs typeface="Lato"/>
                <a:sym typeface="Lato"/>
              </a:rPr>
              <a:t>I’m currently fundraising to earn my own way to ____________________________________________________. </a:t>
            </a:r>
            <a:br>
              <a:rPr lang="en" sz="1400" b="0" i="0" u="none" strike="noStrike" cap="none" dirty="0">
                <a:solidFill>
                  <a:schemeClr val="dk1"/>
                </a:solidFill>
                <a:latin typeface="Lato"/>
                <a:ea typeface="Lato"/>
                <a:cs typeface="Lato"/>
                <a:sym typeface="Lato"/>
              </a:rPr>
            </a:br>
            <a:r>
              <a:rPr lang="en" sz="1400" b="0" i="0" u="none" strike="noStrike" cap="none" dirty="0">
                <a:solidFill>
                  <a:schemeClr val="dk1"/>
                </a:solidFill>
                <a:latin typeface="Lato"/>
                <a:ea typeface="Lato"/>
                <a:cs typeface="Lato"/>
                <a:sym typeface="Lato"/>
              </a:rPr>
              <a:t>Your popcorn purchase here is a donation that helps me and my fellow Scouts ____________________________________________________________________________________________________</a:t>
            </a:r>
            <a:br>
              <a:rPr lang="en" sz="1400" b="0" i="0" u="none" strike="noStrike" cap="none" dirty="0">
                <a:solidFill>
                  <a:schemeClr val="dk1"/>
                </a:solidFill>
                <a:latin typeface="Lato"/>
                <a:ea typeface="Lato"/>
                <a:cs typeface="Lato"/>
                <a:sym typeface="Lato"/>
              </a:rPr>
            </a:br>
            <a:r>
              <a:rPr lang="en" sz="1400" b="0" i="0" u="none" strike="noStrike" cap="none" dirty="0">
                <a:solidFill>
                  <a:schemeClr val="dk1"/>
                </a:solidFill>
                <a:latin typeface="Lato"/>
                <a:ea typeface="Lato"/>
                <a:cs typeface="Lato"/>
                <a:sym typeface="Lato"/>
              </a:rPr>
              <a:t>Your support means very much to me  because _______________________________________________________________. </a:t>
            </a:r>
            <a:endParaRPr sz="1400" b="0" i="0" u="none" strike="noStrike" cap="none" dirty="0">
              <a:solidFill>
                <a:schemeClr val="dk1"/>
              </a:solidFill>
              <a:latin typeface="Lato"/>
              <a:ea typeface="Lato"/>
              <a:cs typeface="Lato"/>
              <a:sym typeface="Lato"/>
            </a:endParaRPr>
          </a:p>
          <a:p>
            <a:pPr marL="457200" marR="0" lvl="0" indent="0" algn="l" rtl="0">
              <a:lnSpc>
                <a:spcPct val="115000"/>
              </a:lnSpc>
              <a:spcBef>
                <a:spcPts val="0"/>
              </a:spcBef>
              <a:spcAft>
                <a:spcPts val="0"/>
              </a:spcAft>
              <a:buClr>
                <a:srgbClr val="000000"/>
              </a:buClr>
              <a:buSzPts val="1400"/>
              <a:buFont typeface="Arial"/>
              <a:buNone/>
            </a:pPr>
            <a:r>
              <a:rPr lang="en" sz="1400" b="0" i="0" u="none" strike="noStrike" cap="none" dirty="0">
                <a:solidFill>
                  <a:schemeClr val="dk1"/>
                </a:solidFill>
                <a:latin typeface="Lato"/>
                <a:ea typeface="Lato"/>
                <a:cs typeface="Lato"/>
                <a:sym typeface="Lato"/>
              </a:rPr>
              <a:t>You’ll help me out today, won’t you?</a:t>
            </a:r>
            <a:br>
              <a:rPr lang="en" sz="1400" b="0" i="0" u="none" strike="noStrike" cap="none" dirty="0">
                <a:solidFill>
                  <a:schemeClr val="dk1"/>
                </a:solidFill>
                <a:latin typeface="Lato"/>
                <a:ea typeface="Lato"/>
                <a:cs typeface="Lato"/>
                <a:sym typeface="Lato"/>
              </a:rPr>
            </a:br>
            <a:endParaRPr sz="1400" b="0" i="0" u="none" strike="noStrike" cap="none" dirty="0">
              <a:solidFill>
                <a:schemeClr val="dk1"/>
              </a:solidFill>
              <a:latin typeface="Lato"/>
              <a:ea typeface="Lato"/>
              <a:cs typeface="Lato"/>
              <a:sym typeface="Lato"/>
            </a:endParaRPr>
          </a:p>
          <a:p>
            <a:pPr marL="133350" marR="0" lvl="0" algn="l" rtl="0">
              <a:lnSpc>
                <a:spcPct val="115000"/>
              </a:lnSpc>
              <a:spcBef>
                <a:spcPts val="0"/>
              </a:spcBef>
              <a:spcAft>
                <a:spcPts val="0"/>
              </a:spcAft>
              <a:buClr>
                <a:schemeClr val="dk1"/>
              </a:buClr>
              <a:buSzPts val="1500"/>
            </a:pPr>
            <a:r>
              <a:rPr lang="en" sz="1500" b="1" i="0" u="none" strike="noStrike" cap="none" dirty="0">
                <a:solidFill>
                  <a:schemeClr val="dk1"/>
                </a:solidFill>
                <a:latin typeface="Lato"/>
                <a:ea typeface="Lato"/>
                <a:cs typeface="Lato"/>
                <a:sym typeface="Lato"/>
              </a:rPr>
              <a:t>4. Click the  Save Changes button and you’re done! Now it’s time to promote your popcorn sale.</a:t>
            </a:r>
            <a:endParaRPr sz="1500" b="1" i="0" u="none" strike="noStrike" cap="none" dirty="0">
              <a:solidFill>
                <a:schemeClr val="dk1"/>
              </a:solidFill>
              <a:latin typeface="Lato"/>
              <a:ea typeface="Lato"/>
              <a:cs typeface="Lato"/>
              <a:sym typeface="Lato"/>
            </a:endParaRPr>
          </a:p>
        </p:txBody>
      </p:sp>
      <p:sp>
        <p:nvSpPr>
          <p:cNvPr id="128" name="Google Shape;128;p19"/>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12</a:t>
            </a:fld>
            <a:endParaRPr/>
          </a:p>
        </p:txBody>
      </p:sp>
      <p:sp>
        <p:nvSpPr>
          <p:cNvPr id="129" name="Google Shape;129;p19"/>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19"/>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 sz="2800" b="1" i="0" u="none" strike="noStrike" cap="none" dirty="0">
                <a:solidFill>
                  <a:srgbClr val="445743"/>
                </a:solidFill>
                <a:latin typeface="Lato"/>
                <a:ea typeface="Lato"/>
                <a:cs typeface="Lato"/>
                <a:sym typeface="Lato"/>
              </a:rPr>
              <a:t>TIME TO COMPLETE / UPDATE YOUR SCOUT BIO</a:t>
            </a:r>
            <a:endParaRPr sz="2800" b="1" i="0" u="none" strike="noStrike" cap="none" dirty="0">
              <a:solidFill>
                <a:srgbClr val="445743"/>
              </a:solidFill>
              <a:latin typeface="Lato"/>
              <a:ea typeface="Lato"/>
              <a:cs typeface="Lato"/>
              <a:sym typeface="Lato"/>
            </a:endParaRPr>
          </a:p>
        </p:txBody>
      </p:sp>
      <p:sp>
        <p:nvSpPr>
          <p:cNvPr id="131" name="Google Shape;131;p19"/>
          <p:cNvSpPr txBox="1"/>
          <p:nvPr/>
        </p:nvSpPr>
        <p:spPr>
          <a:xfrm>
            <a:off x="9319698" y="6212150"/>
            <a:ext cx="393300" cy="424800"/>
          </a:xfrm>
          <a:prstGeom prst="rect">
            <a:avLst/>
          </a:prstGeom>
          <a:solidFill>
            <a:srgbClr val="D18E48"/>
          </a:solidFill>
          <a:ln w="9525" cap="flat" cmpd="sng">
            <a:solidFill>
              <a:srgbClr val="614B4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Roboto Black"/>
                <a:ea typeface="Roboto Black"/>
                <a:cs typeface="Roboto Black"/>
                <a:sym typeface="Roboto Black"/>
              </a:rPr>
              <a:t>5</a:t>
            </a:r>
            <a:endParaRPr sz="1600" b="0" i="0" u="none" strike="noStrike" cap="none">
              <a:solidFill>
                <a:srgbClr val="FFFFFF"/>
              </a:solidFill>
              <a:latin typeface="Roboto Black"/>
              <a:ea typeface="Roboto Black"/>
              <a:cs typeface="Roboto Black"/>
              <a:sym typeface="Roboto Black"/>
            </a:endParaRPr>
          </a:p>
        </p:txBody>
      </p:sp>
      <p:sp>
        <p:nvSpPr>
          <p:cNvPr id="132" name="Google Shape;132;p19"/>
          <p:cNvSpPr/>
          <p:nvPr/>
        </p:nvSpPr>
        <p:spPr>
          <a:xfrm>
            <a:off x="8800525" y="6298700"/>
            <a:ext cx="393300" cy="251700"/>
          </a:xfrm>
          <a:prstGeom prst="leftArrow">
            <a:avLst>
              <a:gd name="adj1" fmla="val 50000"/>
              <a:gd name="adj2" fmla="val 50000"/>
            </a:avLst>
          </a:prstGeom>
          <a:solidFill>
            <a:srgbClr val="445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19"/>
          <p:cNvSpPr txBox="1"/>
          <p:nvPr/>
        </p:nvSpPr>
        <p:spPr>
          <a:xfrm>
            <a:off x="3902406" y="6794425"/>
            <a:ext cx="393300" cy="424800"/>
          </a:xfrm>
          <a:prstGeom prst="rect">
            <a:avLst/>
          </a:prstGeom>
          <a:solidFill>
            <a:srgbClr val="D18E48"/>
          </a:solidFill>
          <a:ln w="9525" cap="flat" cmpd="sng">
            <a:solidFill>
              <a:srgbClr val="614B40"/>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0" i="0" u="none" strike="noStrike" cap="none">
                <a:solidFill>
                  <a:srgbClr val="FFFFFF"/>
                </a:solidFill>
                <a:latin typeface="Roboto Black"/>
                <a:ea typeface="Roboto Black"/>
                <a:cs typeface="Roboto Black"/>
                <a:sym typeface="Roboto Black"/>
              </a:rPr>
              <a:t>6</a:t>
            </a:r>
            <a:endParaRPr sz="1600" b="0" i="0" u="none" strike="noStrike" cap="none">
              <a:solidFill>
                <a:srgbClr val="FFFFFF"/>
              </a:solidFill>
              <a:latin typeface="Roboto Black"/>
              <a:ea typeface="Roboto Black"/>
              <a:cs typeface="Roboto Black"/>
              <a:sym typeface="Roboto Black"/>
            </a:endParaRPr>
          </a:p>
        </p:txBody>
      </p:sp>
      <p:sp>
        <p:nvSpPr>
          <p:cNvPr id="134" name="Google Shape;134;p19"/>
          <p:cNvSpPr/>
          <p:nvPr/>
        </p:nvSpPr>
        <p:spPr>
          <a:xfrm>
            <a:off x="3383234" y="6880975"/>
            <a:ext cx="393300" cy="251700"/>
          </a:xfrm>
          <a:prstGeom prst="leftArrow">
            <a:avLst>
              <a:gd name="adj1" fmla="val 50000"/>
              <a:gd name="adj2" fmla="val 50000"/>
            </a:avLst>
          </a:prstGeom>
          <a:solidFill>
            <a:srgbClr val="44574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9E6733-08FE-47FE-A2BC-60320DF57252}"/>
              </a:ext>
            </a:extLst>
          </p:cNvPr>
          <p:cNvSpPr txBox="1"/>
          <p:nvPr/>
        </p:nvSpPr>
        <p:spPr>
          <a:xfrm>
            <a:off x="1497330" y="2215858"/>
            <a:ext cx="7063740" cy="2149050"/>
          </a:xfrm>
          <a:prstGeom prst="rect">
            <a:avLst/>
          </a:prstGeom>
          <a:noFill/>
        </p:spPr>
        <p:txBody>
          <a:bodyPr wrap="square" rtlCol="0">
            <a:spAutoFit/>
          </a:bodyPr>
          <a:lstStyle/>
          <a:p>
            <a:pPr algn="ctr"/>
            <a:r>
              <a:rPr lang="en-US" sz="4455" dirty="0"/>
              <a:t>CAMP MASTERS App for Electronic Door-To-Door Sales</a:t>
            </a:r>
          </a:p>
        </p:txBody>
      </p:sp>
    </p:spTree>
    <p:extLst>
      <p:ext uri="{BB962C8B-B14F-4D97-AF65-F5344CB8AC3E}">
        <p14:creationId xmlns:p14="http://schemas.microsoft.com/office/powerpoint/2010/main" val="3925764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C7B924-3A58-D596-C422-5DB6A1C428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3" name="Picture 2">
            <a:extLst>
              <a:ext uri="{FF2B5EF4-FFF2-40B4-BE49-F238E27FC236}">
                <a16:creationId xmlns:a16="http://schemas.microsoft.com/office/drawing/2014/main" id="{983AC145-7F70-E8E5-5406-816FFA8606EE}"/>
              </a:ext>
            </a:extLst>
          </p:cNvPr>
          <p:cNvPicPr preferRelativeResize="0">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78" y="3313342"/>
            <a:ext cx="1463040" cy="3167051"/>
          </a:xfrm>
          <a:prstGeom prst="rect">
            <a:avLst/>
          </a:prstGeom>
        </p:spPr>
      </p:pic>
      <p:sp>
        <p:nvSpPr>
          <p:cNvPr id="4" name="TextBox 3">
            <a:extLst>
              <a:ext uri="{FF2B5EF4-FFF2-40B4-BE49-F238E27FC236}">
                <a16:creationId xmlns:a16="http://schemas.microsoft.com/office/drawing/2014/main" id="{6846C534-ACBF-E6DC-9799-72241FA8B590}"/>
              </a:ext>
            </a:extLst>
          </p:cNvPr>
          <p:cNvSpPr txBox="1"/>
          <p:nvPr/>
        </p:nvSpPr>
        <p:spPr>
          <a:xfrm>
            <a:off x="425266" y="1753403"/>
            <a:ext cx="1288842" cy="523220"/>
          </a:xfrm>
          <a:prstGeom prst="rect">
            <a:avLst/>
          </a:prstGeom>
          <a:noFill/>
        </p:spPr>
        <p:txBody>
          <a:bodyPr wrap="square" rtlCol="0">
            <a:spAutoFit/>
          </a:bodyPr>
          <a:lstStyle/>
          <a:p>
            <a:r>
              <a:rPr lang="en-US" dirty="0"/>
              <a:t>Open Browser</a:t>
            </a:r>
          </a:p>
        </p:txBody>
      </p:sp>
      <p:sp>
        <p:nvSpPr>
          <p:cNvPr id="5" name="TextBox 4">
            <a:extLst>
              <a:ext uri="{FF2B5EF4-FFF2-40B4-BE49-F238E27FC236}">
                <a16:creationId xmlns:a16="http://schemas.microsoft.com/office/drawing/2014/main" id="{0ECB1C07-5EE7-5A41-C48E-1E941F9ECD97}"/>
              </a:ext>
            </a:extLst>
          </p:cNvPr>
          <p:cNvSpPr txBox="1"/>
          <p:nvPr/>
        </p:nvSpPr>
        <p:spPr>
          <a:xfrm>
            <a:off x="1714108" y="1705061"/>
            <a:ext cx="1731113" cy="523220"/>
          </a:xfrm>
          <a:prstGeom prst="rect">
            <a:avLst/>
          </a:prstGeom>
          <a:noFill/>
        </p:spPr>
        <p:txBody>
          <a:bodyPr wrap="square" rtlCol="0">
            <a:spAutoFit/>
          </a:bodyPr>
          <a:lstStyle/>
          <a:p>
            <a:r>
              <a:rPr lang="en-US" dirty="0"/>
              <a:t>Type:</a:t>
            </a:r>
          </a:p>
          <a:p>
            <a:r>
              <a:rPr lang="en-US" dirty="0"/>
              <a:t>Campmasters.org</a:t>
            </a:r>
          </a:p>
        </p:txBody>
      </p:sp>
      <p:sp>
        <p:nvSpPr>
          <p:cNvPr id="6" name="TextBox 5">
            <a:extLst>
              <a:ext uri="{FF2B5EF4-FFF2-40B4-BE49-F238E27FC236}">
                <a16:creationId xmlns:a16="http://schemas.microsoft.com/office/drawing/2014/main" id="{5B966DA5-EA8C-1D73-73CE-015734C2B882}"/>
              </a:ext>
            </a:extLst>
          </p:cNvPr>
          <p:cNvSpPr txBox="1"/>
          <p:nvPr/>
        </p:nvSpPr>
        <p:spPr>
          <a:xfrm>
            <a:off x="3595392" y="1621555"/>
            <a:ext cx="1288842" cy="1169551"/>
          </a:xfrm>
          <a:prstGeom prst="rect">
            <a:avLst/>
          </a:prstGeom>
          <a:noFill/>
        </p:spPr>
        <p:txBody>
          <a:bodyPr wrap="square" rtlCol="0">
            <a:spAutoFit/>
          </a:bodyPr>
          <a:lstStyle/>
          <a:p>
            <a:r>
              <a:rPr lang="en-US" dirty="0"/>
              <a:t>You might need to</a:t>
            </a:r>
          </a:p>
          <a:p>
            <a:r>
              <a:rPr lang="en-US" dirty="0"/>
              <a:t>scroll down to LOG </a:t>
            </a:r>
          </a:p>
          <a:p>
            <a:r>
              <a:rPr lang="en-US" dirty="0"/>
              <a:t>IN HERE</a:t>
            </a:r>
          </a:p>
        </p:txBody>
      </p:sp>
      <p:sp>
        <p:nvSpPr>
          <p:cNvPr id="7" name="TextBox 6">
            <a:extLst>
              <a:ext uri="{FF2B5EF4-FFF2-40B4-BE49-F238E27FC236}">
                <a16:creationId xmlns:a16="http://schemas.microsoft.com/office/drawing/2014/main" id="{D4761A0B-61A6-3AB1-CD26-3B426AB1FBFE}"/>
              </a:ext>
            </a:extLst>
          </p:cNvPr>
          <p:cNvSpPr txBox="1"/>
          <p:nvPr/>
        </p:nvSpPr>
        <p:spPr>
          <a:xfrm>
            <a:off x="8133249" y="1474229"/>
            <a:ext cx="1652368" cy="1600438"/>
          </a:xfrm>
          <a:prstGeom prst="rect">
            <a:avLst/>
          </a:prstGeom>
          <a:noFill/>
        </p:spPr>
        <p:txBody>
          <a:bodyPr wrap="square" rtlCol="0">
            <a:spAutoFit/>
          </a:bodyPr>
          <a:lstStyle/>
          <a:p>
            <a:r>
              <a:rPr lang="en-US" dirty="0"/>
              <a:t>Go Back to Home Screen</a:t>
            </a:r>
          </a:p>
          <a:p>
            <a:r>
              <a:rPr lang="en-US" dirty="0"/>
              <a:t>And CAMP MASTERS App </a:t>
            </a:r>
          </a:p>
          <a:p>
            <a:r>
              <a:rPr lang="en-US" dirty="0"/>
              <a:t>loaded</a:t>
            </a:r>
          </a:p>
          <a:p>
            <a:r>
              <a:rPr lang="en-US" dirty="0"/>
              <a:t>Click on App and login</a:t>
            </a:r>
          </a:p>
        </p:txBody>
      </p:sp>
      <p:pic>
        <p:nvPicPr>
          <p:cNvPr id="8" name="Picture 7" descr="A screenshot of a cell phone&#10;&#10;Description automatically generated">
            <a:extLst>
              <a:ext uri="{FF2B5EF4-FFF2-40B4-BE49-F238E27FC236}">
                <a16:creationId xmlns:a16="http://schemas.microsoft.com/office/drawing/2014/main" id="{65F67542-C0CB-00F3-CFE3-B0CD01797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41" y="3313340"/>
            <a:ext cx="1463040" cy="3167970"/>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6098ED52-8B27-B661-42A0-E456FD8AD6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8639" y="3313340"/>
            <a:ext cx="1463040" cy="3167970"/>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2E062393-0900-F4F6-A93A-68FFD0D68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410" y="3338162"/>
            <a:ext cx="1463040" cy="3167970"/>
          </a:xfrm>
          <a:prstGeom prst="rect">
            <a:avLst/>
          </a:prstGeom>
        </p:spPr>
      </p:pic>
      <p:pic>
        <p:nvPicPr>
          <p:cNvPr id="12" name="Picture 11" descr="A picture containing monitor, screen&#10;&#10;Description automatically generated">
            <a:extLst>
              <a:ext uri="{FF2B5EF4-FFF2-40B4-BE49-F238E27FC236}">
                <a16:creationId xmlns:a16="http://schemas.microsoft.com/office/drawing/2014/main" id="{979EB740-6ACB-E6BD-D0B0-91F0ECF6B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889" y="3361671"/>
            <a:ext cx="1463040" cy="3167970"/>
          </a:xfrm>
          <a:prstGeom prst="rect">
            <a:avLst/>
          </a:prstGeom>
        </p:spPr>
      </p:pic>
      <p:sp>
        <p:nvSpPr>
          <p:cNvPr id="13" name="TextBox 12">
            <a:extLst>
              <a:ext uri="{FF2B5EF4-FFF2-40B4-BE49-F238E27FC236}">
                <a16:creationId xmlns:a16="http://schemas.microsoft.com/office/drawing/2014/main" id="{5FC230A4-414D-1EAB-933C-31ABC6C74EAE}"/>
              </a:ext>
            </a:extLst>
          </p:cNvPr>
          <p:cNvSpPr txBox="1"/>
          <p:nvPr/>
        </p:nvSpPr>
        <p:spPr>
          <a:xfrm>
            <a:off x="5104574" y="1535784"/>
            <a:ext cx="1369322" cy="1384995"/>
          </a:xfrm>
          <a:prstGeom prst="rect">
            <a:avLst/>
          </a:prstGeom>
          <a:noFill/>
        </p:spPr>
        <p:txBody>
          <a:bodyPr wrap="square" rtlCol="0">
            <a:spAutoFit/>
          </a:bodyPr>
          <a:lstStyle/>
          <a:p>
            <a:r>
              <a:rPr lang="en-US" dirty="0"/>
              <a:t>If you have an</a:t>
            </a:r>
          </a:p>
          <a:p>
            <a:r>
              <a:rPr lang="en-US" dirty="0"/>
              <a:t>account use that info to log in.  If new click on Scout’s register</a:t>
            </a:r>
          </a:p>
        </p:txBody>
      </p:sp>
      <p:sp>
        <p:nvSpPr>
          <p:cNvPr id="14" name="TextBox 13">
            <a:extLst>
              <a:ext uri="{FF2B5EF4-FFF2-40B4-BE49-F238E27FC236}">
                <a16:creationId xmlns:a16="http://schemas.microsoft.com/office/drawing/2014/main" id="{85B9FF8E-C635-55AF-1FA4-6C5284A23C24}"/>
              </a:ext>
            </a:extLst>
          </p:cNvPr>
          <p:cNvSpPr txBox="1"/>
          <p:nvPr/>
        </p:nvSpPr>
        <p:spPr>
          <a:xfrm>
            <a:off x="6500633" y="1535784"/>
            <a:ext cx="1515817" cy="738664"/>
          </a:xfrm>
          <a:prstGeom prst="rect">
            <a:avLst/>
          </a:prstGeom>
          <a:noFill/>
        </p:spPr>
        <p:txBody>
          <a:bodyPr wrap="square" rtlCol="0">
            <a:spAutoFit/>
          </a:bodyPr>
          <a:lstStyle/>
          <a:p>
            <a:r>
              <a:rPr lang="en-US" dirty="0"/>
              <a:t>Choose:</a:t>
            </a:r>
          </a:p>
          <a:p>
            <a:r>
              <a:rPr lang="en-US" dirty="0"/>
              <a:t>Add to Home Screen</a:t>
            </a:r>
          </a:p>
        </p:txBody>
      </p:sp>
      <p:sp>
        <p:nvSpPr>
          <p:cNvPr id="16" name="Arrow: Down 15">
            <a:extLst>
              <a:ext uri="{FF2B5EF4-FFF2-40B4-BE49-F238E27FC236}">
                <a16:creationId xmlns:a16="http://schemas.microsoft.com/office/drawing/2014/main" id="{1CB9B12A-24C3-02BD-7091-8D4F51C22BC1}"/>
              </a:ext>
            </a:extLst>
          </p:cNvPr>
          <p:cNvSpPr/>
          <p:nvPr/>
        </p:nvSpPr>
        <p:spPr>
          <a:xfrm>
            <a:off x="8591064" y="3106649"/>
            <a:ext cx="496405" cy="254213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Arrow: Down 16">
            <a:extLst>
              <a:ext uri="{FF2B5EF4-FFF2-40B4-BE49-F238E27FC236}">
                <a16:creationId xmlns:a16="http://schemas.microsoft.com/office/drawing/2014/main" id="{613BFFED-0B65-6FCD-BC64-D4FF9E9804B3}"/>
              </a:ext>
            </a:extLst>
          </p:cNvPr>
          <p:cNvSpPr/>
          <p:nvPr/>
        </p:nvSpPr>
        <p:spPr>
          <a:xfrm rot="1367050">
            <a:off x="4138428" y="2828900"/>
            <a:ext cx="496405" cy="14949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screenshot of a cell phone&#10;&#10;Description automatically generated">
            <a:extLst>
              <a:ext uri="{FF2B5EF4-FFF2-40B4-BE49-F238E27FC236}">
                <a16:creationId xmlns:a16="http://schemas.microsoft.com/office/drawing/2014/main" id="{620860E7-C929-6AB0-0BA3-7D367E1C66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1174" y="3318666"/>
            <a:ext cx="1463040" cy="3167970"/>
          </a:xfrm>
          <a:prstGeom prst="rect">
            <a:avLst/>
          </a:prstGeom>
        </p:spPr>
      </p:pic>
      <p:sp>
        <p:nvSpPr>
          <p:cNvPr id="20" name="Arrow: Down 19">
            <a:extLst>
              <a:ext uri="{FF2B5EF4-FFF2-40B4-BE49-F238E27FC236}">
                <a16:creationId xmlns:a16="http://schemas.microsoft.com/office/drawing/2014/main" id="{F7E8C2CD-12FB-33C0-AAB8-8D5546729D3F}"/>
              </a:ext>
            </a:extLst>
          </p:cNvPr>
          <p:cNvSpPr/>
          <p:nvPr/>
        </p:nvSpPr>
        <p:spPr>
          <a:xfrm rot="1367050">
            <a:off x="5573146" y="3012129"/>
            <a:ext cx="496405" cy="14949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B805B262-DE2E-1B2F-7009-F4EFBD8AFBF4}"/>
              </a:ext>
            </a:extLst>
          </p:cNvPr>
          <p:cNvSpPr/>
          <p:nvPr/>
        </p:nvSpPr>
        <p:spPr>
          <a:xfrm rot="1367050">
            <a:off x="7100563" y="2762443"/>
            <a:ext cx="496405" cy="319834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oogle Shape;490;g23e60deb52e_0_3">
            <a:extLst>
              <a:ext uri="{FF2B5EF4-FFF2-40B4-BE49-F238E27FC236}">
                <a16:creationId xmlns:a16="http://schemas.microsoft.com/office/drawing/2014/main" id="{C3EFDFE6-24D9-518D-8525-96160D61E764}"/>
              </a:ext>
            </a:extLst>
          </p:cNvPr>
          <p:cNvSpPr txBox="1"/>
          <p:nvPr/>
        </p:nvSpPr>
        <p:spPr>
          <a:xfrm>
            <a:off x="1927050" y="289532"/>
            <a:ext cx="6089400" cy="58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dirty="0">
                <a:solidFill>
                  <a:srgbClr val="445743"/>
                </a:solidFill>
                <a:latin typeface="Lato"/>
                <a:ea typeface="Lato"/>
                <a:cs typeface="Lato"/>
                <a:sym typeface="Lato"/>
              </a:rPr>
              <a:t>T</a:t>
            </a:r>
            <a:r>
              <a:rPr lang="en" sz="2400" b="1" i="0" u="none" strike="noStrike" cap="none" dirty="0">
                <a:solidFill>
                  <a:srgbClr val="445743"/>
                </a:solidFill>
                <a:latin typeface="Lato"/>
                <a:ea typeface="Lato"/>
                <a:cs typeface="Lato"/>
                <a:sym typeface="Lato"/>
              </a:rPr>
              <a:t>AKE ORDERS by</a:t>
            </a:r>
            <a:r>
              <a:rPr lang="en" sz="2400" b="1" dirty="0">
                <a:solidFill>
                  <a:srgbClr val="445743"/>
                </a:solidFill>
                <a:latin typeface="Lato"/>
                <a:ea typeface="Lato"/>
                <a:cs typeface="Lato"/>
                <a:sym typeface="Lato"/>
              </a:rPr>
              <a:t> Cash and Credit Cards </a:t>
            </a:r>
            <a:endParaRPr sz="2400" b="1" i="0" u="none" strike="noStrike" cap="none" dirty="0">
              <a:solidFill>
                <a:srgbClr val="445743"/>
              </a:solidFill>
              <a:latin typeface="Lato"/>
              <a:ea typeface="Lato"/>
              <a:cs typeface="Lato"/>
              <a:sym typeface="Lato"/>
            </a:endParaRPr>
          </a:p>
        </p:txBody>
      </p:sp>
      <p:sp>
        <p:nvSpPr>
          <p:cNvPr id="18" name="Google Shape;507;g23e60deb52e_0_3">
            <a:extLst>
              <a:ext uri="{FF2B5EF4-FFF2-40B4-BE49-F238E27FC236}">
                <a16:creationId xmlns:a16="http://schemas.microsoft.com/office/drawing/2014/main" id="{A5C8EBA7-A7DF-5E54-B305-077BAA5246C0}"/>
              </a:ext>
            </a:extLst>
          </p:cNvPr>
          <p:cNvSpPr txBox="1"/>
          <p:nvPr/>
        </p:nvSpPr>
        <p:spPr>
          <a:xfrm>
            <a:off x="2003642" y="832061"/>
            <a:ext cx="5802600" cy="582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100" b="1" i="0" u="none" strike="noStrike" cap="none">
                <a:solidFill>
                  <a:schemeClr val="dk1"/>
                </a:solidFill>
                <a:latin typeface="Lato"/>
                <a:ea typeface="Lato"/>
                <a:cs typeface="Lato"/>
                <a:sym typeface="Lato"/>
              </a:rPr>
              <a:t>SCOUTS, PARENTS  &amp; LEADERS</a:t>
            </a:r>
            <a:endParaRPr sz="11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100"/>
              <a:buFont typeface="Arial"/>
              <a:buNone/>
            </a:pPr>
            <a:r>
              <a:rPr lang="en" sz="1100" b="0" i="0" u="none" strike="noStrike" cap="none">
                <a:solidFill>
                  <a:schemeClr val="dk1"/>
                </a:solidFill>
                <a:latin typeface="Lato"/>
                <a:ea typeface="Lato"/>
                <a:cs typeface="Lato"/>
                <a:sym typeface="Lato"/>
              </a:rPr>
              <a:t>Follow these instructions to easily take orders and payment on your smartphone. </a:t>
            </a:r>
            <a:endParaRPr sz="1100" b="0" i="0" u="none" strike="noStrike" cap="none">
              <a:solidFill>
                <a:srgbClr val="000000"/>
              </a:solidFill>
              <a:latin typeface="Lato"/>
              <a:ea typeface="Lato"/>
              <a:cs typeface="Lato"/>
              <a:sym typeface="Lato"/>
            </a:endParaRPr>
          </a:p>
        </p:txBody>
      </p:sp>
    </p:spTree>
    <p:extLst>
      <p:ext uri="{BB962C8B-B14F-4D97-AF65-F5344CB8AC3E}">
        <p14:creationId xmlns:p14="http://schemas.microsoft.com/office/powerpoint/2010/main" val="40491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D1DB72-5FD8-6AFB-C82F-A46E12F6CA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
        <p:nvSpPr>
          <p:cNvPr id="23" name="TextBox 22">
            <a:extLst>
              <a:ext uri="{FF2B5EF4-FFF2-40B4-BE49-F238E27FC236}">
                <a16:creationId xmlns:a16="http://schemas.microsoft.com/office/drawing/2014/main" id="{109AD7D7-8921-5F63-4552-213D3FD6F5BE}"/>
              </a:ext>
            </a:extLst>
          </p:cNvPr>
          <p:cNvSpPr txBox="1"/>
          <p:nvPr/>
        </p:nvSpPr>
        <p:spPr>
          <a:xfrm>
            <a:off x="580785" y="150498"/>
            <a:ext cx="8634335" cy="954107"/>
          </a:xfrm>
          <a:prstGeom prst="rect">
            <a:avLst/>
          </a:prstGeom>
          <a:noFill/>
        </p:spPr>
        <p:txBody>
          <a:bodyPr wrap="square">
            <a:spAutoFit/>
          </a:bodyPr>
          <a:lstStyle/>
          <a:p>
            <a:pPr algn="ctr"/>
            <a:r>
              <a:rPr lang="en-US" sz="2000" b="1" dirty="0"/>
              <a:t>Scouts Enters Customer Order when Selling Door-To-Door</a:t>
            </a:r>
          </a:p>
          <a:p>
            <a:pPr algn="ctr"/>
            <a:r>
              <a:rPr lang="en-US" sz="1800" b="1" dirty="0"/>
              <a:t>AND</a:t>
            </a:r>
          </a:p>
          <a:p>
            <a:pPr algn="ctr"/>
            <a:r>
              <a:rPr lang="en-US" sz="1800" b="1" dirty="0"/>
              <a:t>ACCEPT CREDIT CARDS AS PAYMENT</a:t>
            </a:r>
            <a:endParaRPr lang="en-US" sz="1100" b="1" dirty="0"/>
          </a:p>
        </p:txBody>
      </p:sp>
      <p:sp>
        <p:nvSpPr>
          <p:cNvPr id="3" name="Google Shape;498;g23e60deb52e_0_3">
            <a:extLst>
              <a:ext uri="{FF2B5EF4-FFF2-40B4-BE49-F238E27FC236}">
                <a16:creationId xmlns:a16="http://schemas.microsoft.com/office/drawing/2014/main" id="{6CE8B076-2949-DE85-6B88-487DB3B0167C}"/>
              </a:ext>
            </a:extLst>
          </p:cNvPr>
          <p:cNvSpPr txBox="1"/>
          <p:nvPr/>
        </p:nvSpPr>
        <p:spPr>
          <a:xfrm>
            <a:off x="3294612" y="3669908"/>
            <a:ext cx="1144800" cy="515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Lato"/>
                <a:ea typeface="Lato"/>
                <a:cs typeface="Lato"/>
                <a:sym typeface="Lato"/>
              </a:rPr>
              <a:t>Click “Place a Take Order” from the dashboard</a:t>
            </a:r>
            <a:endParaRPr sz="900" b="0" i="0" u="none" strike="noStrike" cap="none">
              <a:solidFill>
                <a:srgbClr val="000000"/>
              </a:solidFill>
              <a:latin typeface="Lato"/>
              <a:ea typeface="Lato"/>
              <a:cs typeface="Lato"/>
              <a:sym typeface="Lato"/>
            </a:endParaRPr>
          </a:p>
        </p:txBody>
      </p:sp>
      <p:sp>
        <p:nvSpPr>
          <p:cNvPr id="4" name="Google Shape;499;g23e60deb52e_0_3">
            <a:extLst>
              <a:ext uri="{FF2B5EF4-FFF2-40B4-BE49-F238E27FC236}">
                <a16:creationId xmlns:a16="http://schemas.microsoft.com/office/drawing/2014/main" id="{AF98BAA2-BAB4-3602-96E8-75BF635EEABE}"/>
              </a:ext>
            </a:extLst>
          </p:cNvPr>
          <p:cNvSpPr txBox="1"/>
          <p:nvPr/>
        </p:nvSpPr>
        <p:spPr>
          <a:xfrm>
            <a:off x="4890962" y="3648715"/>
            <a:ext cx="1948500" cy="769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Lato"/>
                <a:ea typeface="Lato"/>
                <a:cs typeface="Lato"/>
                <a:sym typeface="Lato"/>
              </a:rPr>
              <a:t>This will take you to</a:t>
            </a:r>
            <a:br>
              <a:rPr lang="en" sz="900" b="1" i="0" u="none" strike="noStrike" cap="none">
                <a:solidFill>
                  <a:srgbClr val="000000"/>
                </a:solidFill>
                <a:latin typeface="Lato"/>
                <a:ea typeface="Lato"/>
                <a:cs typeface="Lato"/>
                <a:sym typeface="Lato"/>
              </a:rPr>
            </a:br>
            <a:r>
              <a:rPr lang="en" sz="900" b="1" i="0" u="none" strike="noStrike" cap="none">
                <a:solidFill>
                  <a:srgbClr val="000000"/>
                </a:solidFill>
                <a:latin typeface="Lato"/>
                <a:ea typeface="Lato"/>
                <a:cs typeface="Lato"/>
                <a:sym typeface="Lato"/>
              </a:rPr>
              <a:t>the products page. S</a:t>
            </a:r>
            <a:r>
              <a:rPr lang="en" sz="900" b="1">
                <a:solidFill>
                  <a:schemeClr val="dk1"/>
                </a:solidFill>
                <a:latin typeface="Lato"/>
                <a:ea typeface="Lato"/>
                <a:cs typeface="Lato"/>
                <a:sym typeface="Lato"/>
              </a:rPr>
              <a:t>croll down to find the requested product. Then click “Order” to add the item to the shopping cart</a:t>
            </a:r>
            <a:endParaRPr sz="800" b="1" i="0" u="none" strike="noStrike" cap="none">
              <a:solidFill>
                <a:srgbClr val="000000"/>
              </a:solidFill>
              <a:latin typeface="Lato"/>
              <a:ea typeface="Lato"/>
              <a:cs typeface="Lato"/>
              <a:sym typeface="Lato"/>
            </a:endParaRPr>
          </a:p>
        </p:txBody>
      </p:sp>
      <p:sp>
        <p:nvSpPr>
          <p:cNvPr id="5" name="Google Shape;500;g23e60deb52e_0_3">
            <a:extLst>
              <a:ext uri="{FF2B5EF4-FFF2-40B4-BE49-F238E27FC236}">
                <a16:creationId xmlns:a16="http://schemas.microsoft.com/office/drawing/2014/main" id="{7065A1F2-2C8C-F87F-6D81-F95701047D89}"/>
              </a:ext>
            </a:extLst>
          </p:cNvPr>
          <p:cNvSpPr txBox="1"/>
          <p:nvPr/>
        </p:nvSpPr>
        <p:spPr>
          <a:xfrm>
            <a:off x="7013961" y="3669865"/>
            <a:ext cx="1728900" cy="206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a:solidFill>
                  <a:srgbClr val="000000"/>
                </a:solidFill>
                <a:latin typeface="Lato"/>
                <a:ea typeface="Lato"/>
                <a:cs typeface="Lato"/>
                <a:sym typeface="Lato"/>
              </a:rPr>
              <a:t>Scroll down to find the requested product. Then click “Order” to add the item to the shopping cart.</a:t>
            </a:r>
            <a:endParaRPr sz="900" b="0" i="0" u="none" strike="noStrike" cap="none">
              <a:solidFill>
                <a:srgbClr val="000000"/>
              </a:solidFill>
              <a:latin typeface="Lato"/>
              <a:ea typeface="Lato"/>
              <a:cs typeface="Lato"/>
              <a:sym typeface="Lato"/>
            </a:endParaRPr>
          </a:p>
        </p:txBody>
      </p:sp>
      <p:sp>
        <p:nvSpPr>
          <p:cNvPr id="14" name="Google Shape;506;g23e60deb52e_0_3">
            <a:extLst>
              <a:ext uri="{FF2B5EF4-FFF2-40B4-BE49-F238E27FC236}">
                <a16:creationId xmlns:a16="http://schemas.microsoft.com/office/drawing/2014/main" id="{26A1CA74-2419-7204-A326-3D9E514368A1}"/>
              </a:ext>
            </a:extLst>
          </p:cNvPr>
          <p:cNvSpPr/>
          <p:nvPr/>
        </p:nvSpPr>
        <p:spPr>
          <a:xfrm rot="5400000">
            <a:off x="2998472" y="2062838"/>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 name="Google Shape;508;g23e60deb52e_0_3">
            <a:extLst>
              <a:ext uri="{FF2B5EF4-FFF2-40B4-BE49-F238E27FC236}">
                <a16:creationId xmlns:a16="http://schemas.microsoft.com/office/drawing/2014/main" id="{D7185810-EF06-14C6-93F7-849530D656BD}"/>
              </a:ext>
            </a:extLst>
          </p:cNvPr>
          <p:cNvPicPr preferRelativeResize="0"/>
          <p:nvPr/>
        </p:nvPicPr>
        <p:blipFill rotWithShape="1">
          <a:blip r:embed="rId2">
            <a:alphaModFix/>
          </a:blip>
          <a:srcRect l="-10" t="5598" b="8134"/>
          <a:stretch/>
        </p:blipFill>
        <p:spPr>
          <a:xfrm>
            <a:off x="1513312" y="1303605"/>
            <a:ext cx="1320476" cy="2194560"/>
          </a:xfrm>
          <a:prstGeom prst="rect">
            <a:avLst/>
          </a:prstGeom>
          <a:noFill/>
          <a:ln w="76200"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16" name="Google Shape;509;g23e60deb52e_0_3">
            <a:extLst>
              <a:ext uri="{FF2B5EF4-FFF2-40B4-BE49-F238E27FC236}">
                <a16:creationId xmlns:a16="http://schemas.microsoft.com/office/drawing/2014/main" id="{61B01D50-E2F9-2864-29F9-A26F867C9DCA}"/>
              </a:ext>
            </a:extLst>
          </p:cNvPr>
          <p:cNvSpPr txBox="1"/>
          <p:nvPr/>
        </p:nvSpPr>
        <p:spPr>
          <a:xfrm>
            <a:off x="1654712" y="3713940"/>
            <a:ext cx="1050900" cy="515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dirty="0">
                <a:latin typeface="Lato"/>
                <a:ea typeface="Lato"/>
                <a:cs typeface="Lato"/>
                <a:sym typeface="Lato"/>
              </a:rPr>
              <a:t>Login to CAMP MASTERS Dashboard</a:t>
            </a:r>
            <a:endParaRPr sz="900" b="0" i="0" u="none" strike="noStrike" cap="none" dirty="0">
              <a:solidFill>
                <a:srgbClr val="000000"/>
              </a:solidFill>
              <a:latin typeface="Lato"/>
              <a:ea typeface="Lato"/>
              <a:cs typeface="Lato"/>
              <a:sym typeface="Lato"/>
            </a:endParaRPr>
          </a:p>
        </p:txBody>
      </p:sp>
      <p:pic>
        <p:nvPicPr>
          <p:cNvPr id="20" name="Google Shape;510;g23e60deb52e_0_3">
            <a:extLst>
              <a:ext uri="{FF2B5EF4-FFF2-40B4-BE49-F238E27FC236}">
                <a16:creationId xmlns:a16="http://schemas.microsoft.com/office/drawing/2014/main" id="{D61773BE-607C-073F-7158-D3CB827E21F0}"/>
              </a:ext>
            </a:extLst>
          </p:cNvPr>
          <p:cNvPicPr preferRelativeResize="0"/>
          <p:nvPr/>
        </p:nvPicPr>
        <p:blipFill rotWithShape="1">
          <a:blip r:embed="rId3">
            <a:alphaModFix/>
          </a:blip>
          <a:srcRect t="4481" b="13738"/>
          <a:stretch/>
        </p:blipFill>
        <p:spPr>
          <a:xfrm>
            <a:off x="5223787" y="1307592"/>
            <a:ext cx="1392796" cy="2194560"/>
          </a:xfrm>
          <a:prstGeom prst="rect">
            <a:avLst/>
          </a:prstGeom>
          <a:noFill/>
          <a:ln w="76200" cap="flat" cmpd="sng">
            <a:solidFill>
              <a:srgbClr val="000000"/>
            </a:solidFill>
            <a:prstDash val="solid"/>
            <a:round/>
            <a:headEnd type="none" w="sm" len="sm"/>
            <a:tailEnd type="none" w="sm" len="sm"/>
          </a:ln>
        </p:spPr>
      </p:pic>
      <p:pic>
        <p:nvPicPr>
          <p:cNvPr id="21" name="Google Shape;511;g23e60deb52e_0_3">
            <a:extLst>
              <a:ext uri="{FF2B5EF4-FFF2-40B4-BE49-F238E27FC236}">
                <a16:creationId xmlns:a16="http://schemas.microsoft.com/office/drawing/2014/main" id="{35BFEC90-9510-E4EB-58E7-07AA5BD48ECE}"/>
              </a:ext>
            </a:extLst>
          </p:cNvPr>
          <p:cNvPicPr preferRelativeResize="0"/>
          <p:nvPr/>
        </p:nvPicPr>
        <p:blipFill rotWithShape="1">
          <a:blip r:embed="rId4">
            <a:alphaModFix/>
          </a:blip>
          <a:srcRect t="4647" r="3232" b="14097"/>
          <a:stretch/>
        </p:blipFill>
        <p:spPr>
          <a:xfrm>
            <a:off x="3355462" y="1307592"/>
            <a:ext cx="1356547" cy="2194560"/>
          </a:xfrm>
          <a:prstGeom prst="rect">
            <a:avLst/>
          </a:prstGeom>
          <a:noFill/>
          <a:ln w="76200" cap="flat" cmpd="sng">
            <a:solidFill>
              <a:srgbClr val="000000"/>
            </a:solidFill>
            <a:prstDash val="solid"/>
            <a:round/>
            <a:headEnd type="none" w="sm" len="sm"/>
            <a:tailEnd type="none" w="sm" len="sm"/>
          </a:ln>
        </p:spPr>
      </p:pic>
      <p:pic>
        <p:nvPicPr>
          <p:cNvPr id="24" name="Google Shape;513;g23e60deb52e_0_3">
            <a:extLst>
              <a:ext uri="{FF2B5EF4-FFF2-40B4-BE49-F238E27FC236}">
                <a16:creationId xmlns:a16="http://schemas.microsoft.com/office/drawing/2014/main" id="{7F50A089-6E5A-0236-FAB9-0E4FCD96891D}"/>
              </a:ext>
            </a:extLst>
          </p:cNvPr>
          <p:cNvPicPr preferRelativeResize="0"/>
          <p:nvPr/>
        </p:nvPicPr>
        <p:blipFill rotWithShape="1">
          <a:blip r:embed="rId5">
            <a:alphaModFix/>
          </a:blip>
          <a:srcRect t="3718" b="12725"/>
          <a:stretch/>
        </p:blipFill>
        <p:spPr>
          <a:xfrm>
            <a:off x="7128362" y="1307592"/>
            <a:ext cx="1356550" cy="2194560"/>
          </a:xfrm>
          <a:prstGeom prst="rect">
            <a:avLst/>
          </a:prstGeom>
          <a:noFill/>
          <a:ln w="76200" cap="flat" cmpd="sng">
            <a:solidFill>
              <a:srgbClr val="000000"/>
            </a:solidFill>
            <a:prstDash val="solid"/>
            <a:round/>
            <a:headEnd type="none" w="sm" len="sm"/>
            <a:tailEnd type="none" w="sm" len="sm"/>
          </a:ln>
        </p:spPr>
      </p:pic>
      <p:sp>
        <p:nvSpPr>
          <p:cNvPr id="27" name="Google Shape;501;g23e60deb52e_0_3">
            <a:extLst>
              <a:ext uri="{FF2B5EF4-FFF2-40B4-BE49-F238E27FC236}">
                <a16:creationId xmlns:a16="http://schemas.microsoft.com/office/drawing/2014/main" id="{F909DDCC-65BE-9E08-1A0B-4DDAB97C8692}"/>
              </a:ext>
            </a:extLst>
          </p:cNvPr>
          <p:cNvSpPr txBox="1"/>
          <p:nvPr/>
        </p:nvSpPr>
        <p:spPr>
          <a:xfrm>
            <a:off x="1909937" y="6839712"/>
            <a:ext cx="1574400" cy="515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i="0" u="none" strike="noStrike" cap="none" dirty="0">
                <a:solidFill>
                  <a:srgbClr val="000000"/>
                </a:solidFill>
                <a:latin typeface="Lato"/>
                <a:ea typeface="Lato"/>
                <a:cs typeface="Lato"/>
                <a:sym typeface="Lato"/>
              </a:rPr>
              <a:t>A confirmation window will appear. </a:t>
            </a:r>
            <a:r>
              <a:rPr lang="en" sz="900" b="0" i="0" u="none" strike="noStrike" cap="none" dirty="0">
                <a:solidFill>
                  <a:srgbClr val="000000"/>
                </a:solidFill>
                <a:latin typeface="Lato"/>
                <a:ea typeface="Lato"/>
                <a:cs typeface="Lato"/>
                <a:sym typeface="Lato"/>
              </a:rPr>
              <a:t>You can either </a:t>
            </a:r>
            <a:r>
              <a:rPr lang="en" sz="900" dirty="0">
                <a:latin typeface="Lato"/>
                <a:ea typeface="Lato"/>
                <a:cs typeface="Lato"/>
                <a:sym typeface="Lato"/>
              </a:rPr>
              <a:t>take cash or Credit card for payment</a:t>
            </a:r>
            <a:endParaRPr sz="900" b="0" i="0" u="none" strike="noStrike" cap="none" dirty="0">
              <a:solidFill>
                <a:srgbClr val="000000"/>
              </a:solidFill>
              <a:latin typeface="Lato"/>
              <a:ea typeface="Lato"/>
              <a:cs typeface="Lato"/>
              <a:sym typeface="Lato"/>
            </a:endParaRPr>
          </a:p>
        </p:txBody>
      </p:sp>
      <p:sp>
        <p:nvSpPr>
          <p:cNvPr id="28" name="Google Shape;502;g23e60deb52e_0_3">
            <a:extLst>
              <a:ext uri="{FF2B5EF4-FFF2-40B4-BE49-F238E27FC236}">
                <a16:creationId xmlns:a16="http://schemas.microsoft.com/office/drawing/2014/main" id="{B66BFB8E-A484-D6F8-05F8-F1718BC9C0EE}"/>
              </a:ext>
            </a:extLst>
          </p:cNvPr>
          <p:cNvSpPr txBox="1"/>
          <p:nvPr/>
        </p:nvSpPr>
        <p:spPr>
          <a:xfrm>
            <a:off x="3902862" y="6836901"/>
            <a:ext cx="2213100" cy="74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dirty="0">
                <a:latin typeface="Lato"/>
                <a:ea typeface="Lato"/>
                <a:cs typeface="Lato"/>
                <a:sym typeface="Lato"/>
              </a:rPr>
              <a:t>To take payment, you can:</a:t>
            </a:r>
            <a:endParaRPr sz="900" b="1" dirty="0">
              <a:latin typeface="Lato"/>
              <a:ea typeface="Lato"/>
              <a:cs typeface="Lato"/>
              <a:sym typeface="Lato"/>
            </a:endParaRPr>
          </a:p>
          <a:p>
            <a:pPr marL="0" marR="0" lvl="0" indent="0" algn="l" rtl="0">
              <a:lnSpc>
                <a:spcPct val="100000"/>
              </a:lnSpc>
              <a:spcBef>
                <a:spcPts val="0"/>
              </a:spcBef>
              <a:spcAft>
                <a:spcPts val="0"/>
              </a:spcAft>
              <a:buClr>
                <a:srgbClr val="000000"/>
              </a:buClr>
              <a:buSzPts val="900"/>
              <a:buFont typeface="Arial"/>
              <a:buNone/>
            </a:pPr>
            <a:r>
              <a:rPr lang="en" sz="900" b="1" dirty="0">
                <a:latin typeface="Lato"/>
                <a:ea typeface="Lato"/>
                <a:cs typeface="Lato"/>
                <a:sym typeface="Lato"/>
              </a:rPr>
              <a:t>1. Have the customer scan QR code for them to enter payment.</a:t>
            </a:r>
            <a:endParaRPr sz="900" b="1" dirty="0">
              <a:latin typeface="Lato"/>
              <a:ea typeface="Lato"/>
              <a:cs typeface="Lato"/>
              <a:sym typeface="Lato"/>
            </a:endParaRPr>
          </a:p>
          <a:p>
            <a:pPr marL="0" marR="0" lvl="0" indent="0" algn="l" rtl="0">
              <a:lnSpc>
                <a:spcPct val="100000"/>
              </a:lnSpc>
              <a:spcBef>
                <a:spcPts val="0"/>
              </a:spcBef>
              <a:spcAft>
                <a:spcPts val="0"/>
              </a:spcAft>
              <a:buClr>
                <a:srgbClr val="000000"/>
              </a:buClr>
              <a:buSzPts val="900"/>
              <a:buFont typeface="Arial"/>
              <a:buNone/>
            </a:pPr>
            <a:r>
              <a:rPr lang="en" sz="900" b="1" dirty="0">
                <a:latin typeface="Lato"/>
                <a:ea typeface="Lato"/>
                <a:cs typeface="Lato"/>
                <a:sym typeface="Lato"/>
              </a:rPr>
              <a:t>2. Text them so they can enter payment.</a:t>
            </a:r>
            <a:endParaRPr sz="900" b="1" dirty="0">
              <a:latin typeface="Lato"/>
              <a:ea typeface="Lato"/>
              <a:cs typeface="Lato"/>
              <a:sym typeface="Lato"/>
            </a:endParaRPr>
          </a:p>
          <a:p>
            <a:pPr marL="0" marR="0" lvl="0" indent="0" algn="l" rtl="0">
              <a:lnSpc>
                <a:spcPct val="100000"/>
              </a:lnSpc>
              <a:spcBef>
                <a:spcPts val="0"/>
              </a:spcBef>
              <a:spcAft>
                <a:spcPts val="0"/>
              </a:spcAft>
              <a:buClr>
                <a:srgbClr val="000000"/>
              </a:buClr>
              <a:buSzPts val="900"/>
              <a:buFont typeface="Arial"/>
              <a:buNone/>
            </a:pPr>
            <a:r>
              <a:rPr lang="en" sz="900" b="1" dirty="0">
                <a:latin typeface="Lato"/>
                <a:ea typeface="Lato"/>
                <a:cs typeface="Lato"/>
                <a:sym typeface="Lato"/>
              </a:rPr>
              <a:t>3. Enter Information manually.</a:t>
            </a:r>
            <a:endParaRPr sz="900" b="1" dirty="0">
              <a:latin typeface="Lato"/>
              <a:ea typeface="Lato"/>
              <a:cs typeface="Lato"/>
              <a:sym typeface="Lato"/>
            </a:endParaRPr>
          </a:p>
          <a:p>
            <a:pPr marL="0" marR="0" lvl="0" indent="0" algn="ctr" rtl="0">
              <a:lnSpc>
                <a:spcPct val="100000"/>
              </a:lnSpc>
              <a:spcBef>
                <a:spcPts val="0"/>
              </a:spcBef>
              <a:spcAft>
                <a:spcPts val="0"/>
              </a:spcAft>
              <a:buClr>
                <a:srgbClr val="000000"/>
              </a:buClr>
              <a:buSzPts val="900"/>
              <a:buFont typeface="Arial"/>
              <a:buNone/>
            </a:pPr>
            <a:endParaRPr sz="900" b="1" dirty="0">
              <a:latin typeface="Lato"/>
              <a:ea typeface="Lato"/>
              <a:cs typeface="Lato"/>
              <a:sym typeface="Lato"/>
            </a:endParaRPr>
          </a:p>
          <a:p>
            <a:pPr marL="0" marR="0" lvl="0" indent="0" algn="ctr" rtl="0">
              <a:lnSpc>
                <a:spcPct val="100000"/>
              </a:lnSpc>
              <a:spcBef>
                <a:spcPts val="0"/>
              </a:spcBef>
              <a:spcAft>
                <a:spcPts val="0"/>
              </a:spcAft>
              <a:buClr>
                <a:srgbClr val="000000"/>
              </a:buClr>
              <a:buSzPts val="900"/>
              <a:buFont typeface="Arial"/>
              <a:buNone/>
            </a:pPr>
            <a:r>
              <a:rPr lang="en" sz="900" b="1" i="0" u="none" strike="noStrike" cap="none" dirty="0">
                <a:solidFill>
                  <a:srgbClr val="000000"/>
                </a:solidFill>
                <a:latin typeface="Lato"/>
                <a:ea typeface="Lato"/>
                <a:cs typeface="Lato"/>
                <a:sym typeface="Lato"/>
              </a:rPr>
              <a:t>.</a:t>
            </a:r>
            <a:endParaRPr sz="900" b="1" i="0" u="none" strike="noStrike" cap="none" dirty="0">
              <a:solidFill>
                <a:srgbClr val="000000"/>
              </a:solidFill>
              <a:latin typeface="Lato"/>
              <a:ea typeface="Lato"/>
              <a:cs typeface="Lato"/>
              <a:sym typeface="Lato"/>
            </a:endParaRPr>
          </a:p>
        </p:txBody>
      </p:sp>
      <p:sp>
        <p:nvSpPr>
          <p:cNvPr id="29" name="Google Shape;503;g23e60deb52e_0_3">
            <a:extLst>
              <a:ext uri="{FF2B5EF4-FFF2-40B4-BE49-F238E27FC236}">
                <a16:creationId xmlns:a16="http://schemas.microsoft.com/office/drawing/2014/main" id="{3D2A468B-306A-5AB7-1EB7-B7D4740D3655}"/>
              </a:ext>
            </a:extLst>
          </p:cNvPr>
          <p:cNvSpPr txBox="1"/>
          <p:nvPr/>
        </p:nvSpPr>
        <p:spPr>
          <a:xfrm>
            <a:off x="6322837" y="6836901"/>
            <a:ext cx="1768800" cy="5820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900"/>
              <a:buFont typeface="Arial"/>
              <a:buNone/>
            </a:pPr>
            <a:r>
              <a:rPr lang="en" sz="900" b="1" dirty="0">
                <a:latin typeface="Lato"/>
                <a:ea typeface="Lato"/>
                <a:cs typeface="Lato"/>
                <a:sym typeface="Lato"/>
              </a:rPr>
              <a:t>Mark as paid and delivered if applicable.</a:t>
            </a:r>
            <a:endParaRPr sz="900" b="1" i="0" u="none" strike="noStrike" cap="none" dirty="0">
              <a:solidFill>
                <a:srgbClr val="000000"/>
              </a:solidFill>
              <a:latin typeface="Lato"/>
              <a:ea typeface="Lato"/>
              <a:cs typeface="Lato"/>
              <a:sym typeface="Lato"/>
            </a:endParaRPr>
          </a:p>
        </p:txBody>
      </p:sp>
      <p:sp>
        <p:nvSpPr>
          <p:cNvPr id="30" name="Google Shape;504;g23e60deb52e_0_3">
            <a:extLst>
              <a:ext uri="{FF2B5EF4-FFF2-40B4-BE49-F238E27FC236}">
                <a16:creationId xmlns:a16="http://schemas.microsoft.com/office/drawing/2014/main" id="{BF50D7F9-FDC7-F5DF-6AAB-286B749A4DCB}"/>
              </a:ext>
            </a:extLst>
          </p:cNvPr>
          <p:cNvSpPr/>
          <p:nvPr/>
        </p:nvSpPr>
        <p:spPr>
          <a:xfrm rot="5400000">
            <a:off x="1845962" y="5476739"/>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505;g23e60deb52e_0_3">
            <a:extLst>
              <a:ext uri="{FF2B5EF4-FFF2-40B4-BE49-F238E27FC236}">
                <a16:creationId xmlns:a16="http://schemas.microsoft.com/office/drawing/2014/main" id="{78AE0002-D820-EBEE-B9F0-04B0AFA89158}"/>
              </a:ext>
            </a:extLst>
          </p:cNvPr>
          <p:cNvSpPr/>
          <p:nvPr/>
        </p:nvSpPr>
        <p:spPr>
          <a:xfrm rot="-5400000">
            <a:off x="5940559" y="5398712"/>
            <a:ext cx="197700" cy="2955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 name="Google Shape;512;g23e60deb52e_0_3">
            <a:extLst>
              <a:ext uri="{FF2B5EF4-FFF2-40B4-BE49-F238E27FC236}">
                <a16:creationId xmlns:a16="http://schemas.microsoft.com/office/drawing/2014/main" id="{9F657971-A98F-3B2B-AFCE-80E98A2C86BB}"/>
              </a:ext>
            </a:extLst>
          </p:cNvPr>
          <p:cNvPicPr preferRelativeResize="0"/>
          <p:nvPr/>
        </p:nvPicPr>
        <p:blipFill rotWithShape="1">
          <a:blip r:embed="rId6">
            <a:alphaModFix/>
          </a:blip>
          <a:srcRect t="4891" r="3232" b="13853"/>
          <a:stretch/>
        </p:blipFill>
        <p:spPr>
          <a:xfrm>
            <a:off x="2333992" y="4469472"/>
            <a:ext cx="1320476" cy="2194560"/>
          </a:xfrm>
          <a:prstGeom prst="rect">
            <a:avLst/>
          </a:prstGeom>
          <a:noFill/>
          <a:ln w="76200" cap="flat" cmpd="sng">
            <a:solidFill>
              <a:srgbClr val="000000"/>
            </a:solidFill>
            <a:prstDash val="solid"/>
            <a:round/>
            <a:headEnd type="none" w="sm" len="sm"/>
            <a:tailEnd type="none" w="sm" len="sm"/>
          </a:ln>
        </p:spPr>
      </p:pic>
      <p:pic>
        <p:nvPicPr>
          <p:cNvPr id="33" name="Google Shape;514;g23e60deb52e_0_3">
            <a:extLst>
              <a:ext uri="{FF2B5EF4-FFF2-40B4-BE49-F238E27FC236}">
                <a16:creationId xmlns:a16="http://schemas.microsoft.com/office/drawing/2014/main" id="{E6CB8C36-3A97-E41F-3F82-1D0E862544C3}"/>
              </a:ext>
            </a:extLst>
          </p:cNvPr>
          <p:cNvPicPr preferRelativeResize="0"/>
          <p:nvPr/>
        </p:nvPicPr>
        <p:blipFill rotWithShape="1">
          <a:blip r:embed="rId7">
            <a:alphaModFix/>
          </a:blip>
          <a:srcRect t="4183" b="5661"/>
          <a:stretch/>
        </p:blipFill>
        <p:spPr>
          <a:xfrm>
            <a:off x="4330362" y="4471416"/>
            <a:ext cx="1205608" cy="2194560"/>
          </a:xfrm>
          <a:prstGeom prst="rect">
            <a:avLst/>
          </a:prstGeom>
          <a:noFill/>
          <a:ln w="76200" cap="flat" cmpd="sng">
            <a:solidFill>
              <a:srgbClr val="000000"/>
            </a:solidFill>
            <a:prstDash val="solid"/>
            <a:round/>
            <a:headEnd type="none" w="sm" len="sm"/>
            <a:tailEnd type="none" w="sm" len="sm"/>
          </a:ln>
        </p:spPr>
      </p:pic>
      <p:pic>
        <p:nvPicPr>
          <p:cNvPr id="34" name="Google Shape;515;g23e60deb52e_0_3">
            <a:extLst>
              <a:ext uri="{FF2B5EF4-FFF2-40B4-BE49-F238E27FC236}">
                <a16:creationId xmlns:a16="http://schemas.microsoft.com/office/drawing/2014/main" id="{692A10CB-8207-12BE-1859-438A34BFEE64}"/>
              </a:ext>
            </a:extLst>
          </p:cNvPr>
          <p:cNvPicPr preferRelativeResize="0"/>
          <p:nvPr/>
        </p:nvPicPr>
        <p:blipFill rotWithShape="1">
          <a:blip r:embed="rId8">
            <a:alphaModFix/>
          </a:blip>
          <a:srcRect t="6282" b="13883"/>
          <a:stretch/>
        </p:blipFill>
        <p:spPr>
          <a:xfrm>
            <a:off x="6562867" y="4471416"/>
            <a:ext cx="1320476" cy="2194560"/>
          </a:xfrm>
          <a:prstGeom prst="rect">
            <a:avLst/>
          </a:prstGeom>
          <a:noFill/>
          <a:ln w="76200" cap="flat" cmpd="sng">
            <a:solidFill>
              <a:srgbClr val="000000"/>
            </a:solidFill>
            <a:prstDash val="solid"/>
            <a:round/>
            <a:headEnd type="none" w="sm" len="sm"/>
            <a:tailEnd type="none" w="sm" len="sm"/>
          </a:ln>
        </p:spPr>
      </p:pic>
      <p:sp>
        <p:nvSpPr>
          <p:cNvPr id="42" name="Google Shape;506;g23e60deb52e_0_3">
            <a:extLst>
              <a:ext uri="{FF2B5EF4-FFF2-40B4-BE49-F238E27FC236}">
                <a16:creationId xmlns:a16="http://schemas.microsoft.com/office/drawing/2014/main" id="{00C47ABC-1157-BF20-59D0-3D28EF43CFBA}"/>
              </a:ext>
            </a:extLst>
          </p:cNvPr>
          <p:cNvSpPr/>
          <p:nvPr/>
        </p:nvSpPr>
        <p:spPr>
          <a:xfrm rot="5400000">
            <a:off x="4882225" y="2025119"/>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506;g23e60deb52e_0_3">
            <a:extLst>
              <a:ext uri="{FF2B5EF4-FFF2-40B4-BE49-F238E27FC236}">
                <a16:creationId xmlns:a16="http://schemas.microsoft.com/office/drawing/2014/main" id="{F91F345A-6798-2430-5FFE-A2832BEAB18B}"/>
              </a:ext>
            </a:extLst>
          </p:cNvPr>
          <p:cNvSpPr/>
          <p:nvPr/>
        </p:nvSpPr>
        <p:spPr>
          <a:xfrm rot="5400000">
            <a:off x="6773622" y="2114588"/>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506;g23e60deb52e_0_3">
            <a:extLst>
              <a:ext uri="{FF2B5EF4-FFF2-40B4-BE49-F238E27FC236}">
                <a16:creationId xmlns:a16="http://schemas.microsoft.com/office/drawing/2014/main" id="{00BDFD9E-5499-3868-81F2-A1B20CA2AB0E}"/>
              </a:ext>
            </a:extLst>
          </p:cNvPr>
          <p:cNvSpPr/>
          <p:nvPr/>
        </p:nvSpPr>
        <p:spPr>
          <a:xfrm rot="5400000">
            <a:off x="3915762" y="5363654"/>
            <a:ext cx="197700" cy="295200"/>
          </a:xfrm>
          <a:prstGeom prst="upArrow">
            <a:avLst>
              <a:gd name="adj1" fmla="val 50000"/>
              <a:gd name="adj2" fmla="val 50000"/>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37635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2A791D-A33B-9867-F9CD-2564DFD7BAF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
        <p:nvSpPr>
          <p:cNvPr id="4" name="TextBox 3">
            <a:extLst>
              <a:ext uri="{FF2B5EF4-FFF2-40B4-BE49-F238E27FC236}">
                <a16:creationId xmlns:a16="http://schemas.microsoft.com/office/drawing/2014/main" id="{FD87163D-F78D-C11A-0E34-DE640E0A369D}"/>
              </a:ext>
            </a:extLst>
          </p:cNvPr>
          <p:cNvSpPr txBox="1"/>
          <p:nvPr/>
        </p:nvSpPr>
        <p:spPr>
          <a:xfrm>
            <a:off x="2646680" y="1866910"/>
            <a:ext cx="5029200" cy="2308324"/>
          </a:xfrm>
          <a:prstGeom prst="rect">
            <a:avLst/>
          </a:prstGeom>
          <a:noFill/>
        </p:spPr>
        <p:txBody>
          <a:bodyPr wrap="square">
            <a:spAutoFit/>
          </a:bodyPr>
          <a:lstStyle/>
          <a:p>
            <a:pPr algn="ctr"/>
            <a:r>
              <a:rPr lang="en-US" sz="3600" b="1" dirty="0"/>
              <a:t>How to Sell Online at Popcorn.com using Social Media and Email</a:t>
            </a:r>
          </a:p>
        </p:txBody>
      </p:sp>
    </p:spTree>
    <p:extLst>
      <p:ext uri="{BB962C8B-B14F-4D97-AF65-F5344CB8AC3E}">
        <p14:creationId xmlns:p14="http://schemas.microsoft.com/office/powerpoint/2010/main" val="2863758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860B22-30AF-4FD0-B167-1B61AAA191FB}"/>
              </a:ext>
            </a:extLst>
          </p:cNvPr>
          <p:cNvPicPr>
            <a:picLocks noChangeAspect="1"/>
          </p:cNvPicPr>
          <p:nvPr/>
        </p:nvPicPr>
        <p:blipFill rotWithShape="1">
          <a:blip r:embed="rId2"/>
          <a:srcRect t="9816" b="5963"/>
          <a:stretch/>
        </p:blipFill>
        <p:spPr>
          <a:xfrm>
            <a:off x="0" y="492276"/>
            <a:ext cx="9905338" cy="4690276"/>
          </a:xfrm>
          <a:prstGeom prst="rect">
            <a:avLst/>
          </a:prstGeom>
        </p:spPr>
      </p:pic>
      <p:sp>
        <p:nvSpPr>
          <p:cNvPr id="3" name="TextBox 2">
            <a:extLst>
              <a:ext uri="{FF2B5EF4-FFF2-40B4-BE49-F238E27FC236}">
                <a16:creationId xmlns:a16="http://schemas.microsoft.com/office/drawing/2014/main" id="{B58BE61A-F4AA-471D-9337-E6C3FD3F2D84}"/>
              </a:ext>
            </a:extLst>
          </p:cNvPr>
          <p:cNvSpPr txBox="1"/>
          <p:nvPr/>
        </p:nvSpPr>
        <p:spPr>
          <a:xfrm>
            <a:off x="6112343" y="1179042"/>
            <a:ext cx="3334579" cy="1920526"/>
          </a:xfrm>
          <a:prstGeom prst="rect">
            <a:avLst/>
          </a:prstGeom>
          <a:noFill/>
        </p:spPr>
        <p:txBody>
          <a:bodyPr wrap="square" rtlCol="0">
            <a:spAutoFit/>
          </a:bodyPr>
          <a:lstStyle/>
          <a:p>
            <a:r>
              <a:rPr lang="en-US" sz="1320" b="1" dirty="0"/>
              <a:t>Scout can upload picture &amp; write a personal note in box provided.  Email friends and family using the field “Invite Someone to Support You”.  The email will contain a link to take the consumer directly to the Scout’s ordering page:</a:t>
            </a:r>
            <a:r>
              <a:rPr lang="en-US" sz="1320" b="1" dirty="0">
                <a:solidFill>
                  <a:srgbClr val="FF0000"/>
                </a:solidFill>
              </a:rPr>
              <a:t> </a:t>
            </a:r>
            <a:r>
              <a:rPr lang="en-US" sz="1320" b="1" dirty="0">
                <a:solidFill>
                  <a:srgbClr val="FF0000"/>
                </a:solidFill>
                <a:hlinkClick r:id="rId3">
                  <a:extLst>
                    <a:ext uri="{A12FA001-AC4F-418D-AE19-62706E023703}">
                      <ahyp:hlinkClr xmlns:ahyp="http://schemas.microsoft.com/office/drawing/2018/hyperlinkcolor" val="tx"/>
                    </a:ext>
                  </a:extLst>
                </a:hlinkClick>
              </a:rPr>
              <a:t>www.popcornordering.com</a:t>
            </a:r>
            <a:r>
              <a:rPr lang="en-US" sz="1320" b="1" dirty="0">
                <a:solidFill>
                  <a:srgbClr val="FF0000"/>
                </a:solidFill>
              </a:rPr>
              <a:t>*</a:t>
            </a:r>
          </a:p>
          <a:p>
            <a:endParaRPr lang="en-US" sz="1320" b="1" dirty="0"/>
          </a:p>
        </p:txBody>
      </p:sp>
      <p:sp>
        <p:nvSpPr>
          <p:cNvPr id="5" name="TextBox 4">
            <a:extLst>
              <a:ext uri="{FF2B5EF4-FFF2-40B4-BE49-F238E27FC236}">
                <a16:creationId xmlns:a16="http://schemas.microsoft.com/office/drawing/2014/main" id="{699DA29C-ADCE-49C1-9C37-B28FF67F3A68}"/>
              </a:ext>
            </a:extLst>
          </p:cNvPr>
          <p:cNvSpPr txBox="1"/>
          <p:nvPr/>
        </p:nvSpPr>
        <p:spPr>
          <a:xfrm>
            <a:off x="1399430" y="5497695"/>
            <a:ext cx="8494975" cy="904863"/>
          </a:xfrm>
          <a:prstGeom prst="rect">
            <a:avLst/>
          </a:prstGeom>
          <a:noFill/>
        </p:spPr>
        <p:txBody>
          <a:bodyPr wrap="square" rtlCol="0">
            <a:spAutoFit/>
          </a:bodyPr>
          <a:lstStyle/>
          <a:p>
            <a:r>
              <a:rPr lang="en-US" sz="1320" b="1" dirty="0">
                <a:solidFill>
                  <a:srgbClr val="FF0000"/>
                </a:solidFill>
              </a:rPr>
              <a:t>* </a:t>
            </a:r>
            <a:r>
              <a:rPr lang="en-US" sz="1320" b="1" dirty="0"/>
              <a:t>Consumers can still just go directly to URL:  </a:t>
            </a:r>
            <a:r>
              <a:rPr lang="en-US" sz="1320" b="1" dirty="0">
                <a:solidFill>
                  <a:srgbClr val="FF0000"/>
                </a:solidFill>
                <a:hlinkClick r:id="rId3">
                  <a:extLst>
                    <a:ext uri="{A12FA001-AC4F-418D-AE19-62706E023703}">
                      <ahyp:hlinkClr xmlns:ahyp="http://schemas.microsoft.com/office/drawing/2018/hyperlinkcolor" val="tx"/>
                    </a:ext>
                  </a:extLst>
                </a:hlinkClick>
              </a:rPr>
              <a:t>www.popcornordering.com</a:t>
            </a:r>
            <a:r>
              <a:rPr lang="en-US" sz="1320" b="1" dirty="0">
                <a:solidFill>
                  <a:srgbClr val="FF0000"/>
                </a:solidFill>
              </a:rPr>
              <a:t> </a:t>
            </a:r>
            <a:r>
              <a:rPr lang="en-US" sz="1320" b="1" dirty="0"/>
              <a:t>and enter the New Scout Keycode.  To get credit for the Sale, the consumer </a:t>
            </a:r>
            <a:r>
              <a:rPr lang="en-US" sz="1320" b="1" dirty="0">
                <a:solidFill>
                  <a:srgbClr val="FF0000"/>
                </a:solidFill>
              </a:rPr>
              <a:t>must</a:t>
            </a:r>
            <a:r>
              <a:rPr lang="en-US" sz="1320" b="1" dirty="0"/>
              <a:t> enter the Keycode. The page will display the Scout Name that is getting credit for the online sale. </a:t>
            </a:r>
          </a:p>
          <a:p>
            <a:endParaRPr lang="en-US" sz="1320" b="1" dirty="0"/>
          </a:p>
        </p:txBody>
      </p:sp>
    </p:spTree>
    <p:extLst>
      <p:ext uri="{BB962C8B-B14F-4D97-AF65-F5344CB8AC3E}">
        <p14:creationId xmlns:p14="http://schemas.microsoft.com/office/powerpoint/2010/main" val="2489064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C06DFE-E6B9-47FA-9E7E-4F86BFD15EDD}"/>
              </a:ext>
            </a:extLst>
          </p:cNvPr>
          <p:cNvPicPr>
            <a:picLocks noChangeAspect="1"/>
          </p:cNvPicPr>
          <p:nvPr/>
        </p:nvPicPr>
        <p:blipFill rotWithShape="1">
          <a:blip r:embed="rId2"/>
          <a:srcRect b="15925"/>
          <a:stretch/>
        </p:blipFill>
        <p:spPr>
          <a:xfrm>
            <a:off x="488122" y="1323981"/>
            <a:ext cx="8899498" cy="4206694"/>
          </a:xfrm>
          <a:prstGeom prst="rect">
            <a:avLst/>
          </a:prstGeom>
        </p:spPr>
      </p:pic>
      <p:sp>
        <p:nvSpPr>
          <p:cNvPr id="4" name="TextBox 3">
            <a:extLst>
              <a:ext uri="{FF2B5EF4-FFF2-40B4-BE49-F238E27FC236}">
                <a16:creationId xmlns:a16="http://schemas.microsoft.com/office/drawing/2014/main" id="{F31530C0-5EB3-4D45-9F80-E692A033A065}"/>
              </a:ext>
            </a:extLst>
          </p:cNvPr>
          <p:cNvSpPr txBox="1"/>
          <p:nvPr/>
        </p:nvSpPr>
        <p:spPr>
          <a:xfrm>
            <a:off x="305411" y="433246"/>
            <a:ext cx="9549179" cy="879472"/>
          </a:xfrm>
          <a:prstGeom prst="rect">
            <a:avLst/>
          </a:prstGeom>
          <a:noFill/>
        </p:spPr>
        <p:txBody>
          <a:bodyPr wrap="square" rtlCol="0">
            <a:spAutoFit/>
          </a:bodyPr>
          <a:lstStyle/>
          <a:p>
            <a:r>
              <a:rPr lang="en-US" sz="1650" b="1" dirty="0">
                <a:solidFill>
                  <a:srgbClr val="FF0000"/>
                </a:solidFill>
                <a:hlinkClick r:id="rId3">
                  <a:extLst>
                    <a:ext uri="{A12FA001-AC4F-418D-AE19-62706E023703}">
                      <ahyp:hlinkClr xmlns:ahyp="http://schemas.microsoft.com/office/drawing/2018/hyperlinkcolor" val="tx"/>
                    </a:ext>
                  </a:extLst>
                </a:hlinkClick>
              </a:rPr>
              <a:t>WWW.POPCORNORDERING.COM</a:t>
            </a:r>
            <a:r>
              <a:rPr lang="en-US" sz="1650" b="1" dirty="0">
                <a:solidFill>
                  <a:srgbClr val="FF0000"/>
                </a:solidFill>
              </a:rPr>
              <a:t> </a:t>
            </a:r>
            <a:r>
              <a:rPr lang="en-US" sz="1650" b="1" dirty="0"/>
              <a:t>- SCOUTS SELL ONLINE </a:t>
            </a:r>
          </a:p>
          <a:p>
            <a:r>
              <a:rPr lang="en-US" sz="1155" b="1" dirty="0"/>
              <a:t> ORDERS SHIPPED DIRECTLY TO THE CUSTOMER –Below is what Consumers will see: </a:t>
            </a:r>
          </a:p>
          <a:p>
            <a:r>
              <a:rPr lang="en-US" sz="1155" b="1" dirty="0">
                <a:solidFill>
                  <a:srgbClr val="3333CC"/>
                </a:solidFill>
              </a:rPr>
              <a:t>					</a:t>
            </a:r>
            <a:endParaRPr lang="en-US" sz="1155" b="1" dirty="0"/>
          </a:p>
          <a:p>
            <a:r>
              <a:rPr lang="en-US" sz="1155" b="1" dirty="0"/>
              <a:t>				</a:t>
            </a:r>
            <a:endParaRPr lang="en-US" sz="1155" b="1" dirty="0">
              <a:solidFill>
                <a:srgbClr val="3333CC"/>
              </a:solidFill>
            </a:endParaRPr>
          </a:p>
        </p:txBody>
      </p:sp>
    </p:spTree>
    <p:extLst>
      <p:ext uri="{BB962C8B-B14F-4D97-AF65-F5344CB8AC3E}">
        <p14:creationId xmlns:p14="http://schemas.microsoft.com/office/powerpoint/2010/main" val="1355399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ell phone&#10;&#10;Description automatically generated">
            <a:extLst>
              <a:ext uri="{FF2B5EF4-FFF2-40B4-BE49-F238E27FC236}">
                <a16:creationId xmlns:a16="http://schemas.microsoft.com/office/drawing/2014/main" id="{5DE24352-F315-4206-B4A0-5603A22A5584}"/>
              </a:ext>
            </a:extLst>
          </p:cNvPr>
          <p:cNvPicPr>
            <a:picLocks noChangeAspect="1"/>
          </p:cNvPicPr>
          <p:nvPr/>
        </p:nvPicPr>
        <p:blipFill rotWithShape="1">
          <a:blip r:embed="rId2">
            <a:extLst>
              <a:ext uri="{28A0092B-C50C-407E-A947-70E740481C1C}">
                <a14:useLocalDpi xmlns:a14="http://schemas.microsoft.com/office/drawing/2010/main" val="0"/>
              </a:ext>
            </a:extLst>
          </a:blip>
          <a:srcRect l="22609" r="24674" b="13899"/>
          <a:stretch/>
        </p:blipFill>
        <p:spPr>
          <a:xfrm>
            <a:off x="845820" y="1246689"/>
            <a:ext cx="4368141" cy="3531500"/>
          </a:xfrm>
          <a:prstGeom prst="rect">
            <a:avLst/>
          </a:prstGeom>
        </p:spPr>
      </p:pic>
      <p:pic>
        <p:nvPicPr>
          <p:cNvPr id="3" name="Picture 2" descr="A screenshot of a social media post&#10;&#10;Description automatically generated">
            <a:extLst>
              <a:ext uri="{FF2B5EF4-FFF2-40B4-BE49-F238E27FC236}">
                <a16:creationId xmlns:a16="http://schemas.microsoft.com/office/drawing/2014/main" id="{C5F4296D-6DF4-4677-8067-29188AB13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6530" y="1110425"/>
            <a:ext cx="1736366" cy="4184015"/>
          </a:xfrm>
          <a:prstGeom prst="rect">
            <a:avLst/>
          </a:prstGeom>
        </p:spPr>
      </p:pic>
      <p:sp>
        <p:nvSpPr>
          <p:cNvPr id="4" name="Rectangle 3">
            <a:extLst>
              <a:ext uri="{FF2B5EF4-FFF2-40B4-BE49-F238E27FC236}">
                <a16:creationId xmlns:a16="http://schemas.microsoft.com/office/drawing/2014/main" id="{333FD082-A22F-4334-8156-90053CFA9B4F}"/>
              </a:ext>
            </a:extLst>
          </p:cNvPr>
          <p:cNvSpPr/>
          <p:nvPr/>
        </p:nvSpPr>
        <p:spPr>
          <a:xfrm>
            <a:off x="6629073" y="730441"/>
            <a:ext cx="2730235" cy="270074"/>
          </a:xfrm>
          <a:prstGeom prst="rect">
            <a:avLst/>
          </a:prstGeom>
        </p:spPr>
        <p:txBody>
          <a:bodyPr wrap="none">
            <a:spAutoFit/>
          </a:bodyPr>
          <a:lstStyle/>
          <a:p>
            <a:r>
              <a:rPr lang="en-US" sz="1155" b="1" dirty="0"/>
              <a:t>Scout “look up” from Mobile device</a:t>
            </a:r>
            <a:r>
              <a:rPr lang="en-US" sz="1155" b="1" dirty="0">
                <a:solidFill>
                  <a:srgbClr val="3333CC"/>
                </a:solidFill>
              </a:rPr>
              <a:t> </a:t>
            </a:r>
            <a:endParaRPr lang="en-US" sz="1155" dirty="0"/>
          </a:p>
        </p:txBody>
      </p:sp>
      <p:sp>
        <p:nvSpPr>
          <p:cNvPr id="5" name="Rectangle 4">
            <a:extLst>
              <a:ext uri="{FF2B5EF4-FFF2-40B4-BE49-F238E27FC236}">
                <a16:creationId xmlns:a16="http://schemas.microsoft.com/office/drawing/2014/main" id="{B0305629-5013-49D5-B8E2-7BCB5549A5E3}"/>
              </a:ext>
            </a:extLst>
          </p:cNvPr>
          <p:cNvSpPr/>
          <p:nvPr/>
        </p:nvSpPr>
        <p:spPr>
          <a:xfrm>
            <a:off x="1513960" y="805726"/>
            <a:ext cx="2953053" cy="270074"/>
          </a:xfrm>
          <a:prstGeom prst="rect">
            <a:avLst/>
          </a:prstGeom>
        </p:spPr>
        <p:txBody>
          <a:bodyPr wrap="none">
            <a:spAutoFit/>
          </a:bodyPr>
          <a:lstStyle/>
          <a:p>
            <a:r>
              <a:rPr lang="en-US" sz="1155" b="1" dirty="0"/>
              <a:t>Scout “look up” from a laptop or tablet.</a:t>
            </a:r>
            <a:endParaRPr lang="en-US" sz="1155" dirty="0"/>
          </a:p>
        </p:txBody>
      </p:sp>
    </p:spTree>
    <p:extLst>
      <p:ext uri="{BB962C8B-B14F-4D97-AF65-F5344CB8AC3E}">
        <p14:creationId xmlns:p14="http://schemas.microsoft.com/office/powerpoint/2010/main" val="293037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a:t>
            </a:fld>
            <a:endParaRPr/>
          </a:p>
        </p:txBody>
      </p:sp>
      <p:pic>
        <p:nvPicPr>
          <p:cNvPr id="74" name="Google Shape;74;p15"/>
          <p:cNvPicPr preferRelativeResize="0"/>
          <p:nvPr/>
        </p:nvPicPr>
        <p:blipFill rotWithShape="1">
          <a:blip r:embed="rId3">
            <a:alphaModFix/>
          </a:blip>
          <a:srcRect/>
          <a:stretch/>
        </p:blipFill>
        <p:spPr>
          <a:xfrm>
            <a:off x="0" y="4396088"/>
            <a:ext cx="10058400" cy="3376312"/>
          </a:xfrm>
          <a:prstGeom prst="rect">
            <a:avLst/>
          </a:prstGeom>
          <a:noFill/>
          <a:ln>
            <a:noFill/>
          </a:ln>
        </p:spPr>
      </p:pic>
      <p:sp>
        <p:nvSpPr>
          <p:cNvPr id="75" name="Google Shape;75;p15"/>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5"/>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SUPPORT A SCOUT WITH POPCORN</a:t>
            </a:r>
            <a:endParaRPr sz="3000" b="1" i="0" u="none" strike="noStrike" cap="none">
              <a:solidFill>
                <a:srgbClr val="445743"/>
              </a:solidFill>
              <a:latin typeface="Lato"/>
              <a:ea typeface="Lato"/>
              <a:cs typeface="Lato"/>
              <a:sym typeface="Lato"/>
            </a:endParaRPr>
          </a:p>
        </p:txBody>
      </p:sp>
      <p:sp>
        <p:nvSpPr>
          <p:cNvPr id="77" name="Google Shape;77;p15"/>
          <p:cNvSpPr txBox="1"/>
          <p:nvPr/>
        </p:nvSpPr>
        <p:spPr>
          <a:xfrm>
            <a:off x="627125" y="1099141"/>
            <a:ext cx="8797200" cy="5007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1500" b="1" i="0" u="none" strike="noStrike" cap="none" dirty="0">
                <a:solidFill>
                  <a:schemeClr val="dk1"/>
                </a:solidFill>
                <a:latin typeface="Lato"/>
                <a:ea typeface="Lato"/>
                <a:cs typeface="Lato"/>
                <a:sym typeface="Lato"/>
              </a:rPr>
              <a:t>The CAMP MASTERS online store has officially opened! 8/1/23)</a:t>
            </a:r>
            <a:r>
              <a:rPr lang="en" sz="1500" b="0" i="0" u="none" strike="noStrike" cap="none" dirty="0">
                <a:solidFill>
                  <a:schemeClr val="dk1"/>
                </a:solidFill>
                <a:latin typeface="Lato"/>
                <a:ea typeface="Lato"/>
                <a:cs typeface="Lato"/>
                <a:sym typeface="Lato"/>
              </a:rPr>
              <a:t>What does this mean for your popcorn goals?</a:t>
            </a:r>
            <a:endParaRPr sz="15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800" b="0" i="0" u="none" strike="noStrike" cap="none" dirty="0">
              <a:solidFill>
                <a:schemeClr val="dk1"/>
              </a:solidFill>
              <a:latin typeface="Lato"/>
              <a:ea typeface="Lato"/>
              <a:cs typeface="Lato"/>
              <a:sym typeface="Lato"/>
            </a:endParaRPr>
          </a:p>
          <a:p>
            <a:pPr marL="457200" marR="0" lvl="0" indent="-323850" algn="l" rtl="0">
              <a:lnSpc>
                <a:spcPct val="135000"/>
              </a:lnSpc>
              <a:spcBef>
                <a:spcPts val="0"/>
              </a:spcBef>
              <a:spcAft>
                <a:spcPts val="0"/>
              </a:spcAft>
              <a:buClr>
                <a:schemeClr val="dk1"/>
              </a:buClr>
              <a:buSzPts val="1500"/>
              <a:buFont typeface="Lato"/>
              <a:buChar char="●"/>
            </a:pPr>
            <a:r>
              <a:rPr lang="en" sz="1500" b="0" i="0" u="none" strike="noStrike" cap="none" dirty="0">
                <a:solidFill>
                  <a:schemeClr val="dk1"/>
                </a:solidFill>
                <a:latin typeface="Lato"/>
                <a:ea typeface="Lato"/>
                <a:cs typeface="Lato"/>
                <a:sym typeface="Lato"/>
              </a:rPr>
              <a:t>You can </a:t>
            </a:r>
            <a:r>
              <a:rPr lang="en" sz="1500" b="1" i="0" u="none" strike="noStrike" cap="none" dirty="0">
                <a:solidFill>
                  <a:schemeClr val="dk1"/>
                </a:solidFill>
                <a:latin typeface="Lato"/>
                <a:ea typeface="Lato"/>
                <a:cs typeface="Lato"/>
                <a:sym typeface="Lato"/>
              </a:rPr>
              <a:t>email your personal ordering link</a:t>
            </a:r>
            <a:r>
              <a:rPr lang="en" sz="1500" b="0" i="0" u="none" strike="noStrike" cap="none" dirty="0">
                <a:solidFill>
                  <a:schemeClr val="dk1"/>
                </a:solidFill>
                <a:latin typeface="Lato"/>
                <a:ea typeface="Lato"/>
                <a:cs typeface="Lato"/>
                <a:sym typeface="Lato"/>
              </a:rPr>
              <a:t> to friends and family.</a:t>
            </a:r>
            <a:endParaRPr sz="1500" b="0" i="0" u="none" strike="noStrike" cap="none" dirty="0">
              <a:solidFill>
                <a:schemeClr val="dk1"/>
              </a:solidFill>
              <a:latin typeface="Lato"/>
              <a:ea typeface="Lato"/>
              <a:cs typeface="Lato"/>
              <a:sym typeface="Lato"/>
            </a:endParaRPr>
          </a:p>
          <a:p>
            <a:pPr marL="457200" marR="0" lvl="0" indent="-323850" algn="l" rtl="0">
              <a:lnSpc>
                <a:spcPct val="135000"/>
              </a:lnSpc>
              <a:spcBef>
                <a:spcPts val="0"/>
              </a:spcBef>
              <a:spcAft>
                <a:spcPts val="0"/>
              </a:spcAft>
              <a:buClr>
                <a:schemeClr val="dk1"/>
              </a:buClr>
              <a:buSzPts val="1500"/>
              <a:buFont typeface="Lato"/>
              <a:buChar char="●"/>
            </a:pPr>
            <a:r>
              <a:rPr lang="en" sz="1500" b="0" i="0" u="none" strike="noStrike" cap="none" dirty="0">
                <a:solidFill>
                  <a:schemeClr val="dk1"/>
                </a:solidFill>
                <a:latin typeface="Lato"/>
                <a:ea typeface="Lato"/>
                <a:cs typeface="Lato"/>
                <a:sym typeface="Lato"/>
              </a:rPr>
              <a:t>You can </a:t>
            </a:r>
            <a:r>
              <a:rPr lang="en" sz="1500" b="1" i="0" u="none" strike="noStrike" cap="none" dirty="0">
                <a:solidFill>
                  <a:schemeClr val="dk1"/>
                </a:solidFill>
                <a:latin typeface="Lato"/>
                <a:ea typeface="Lato"/>
                <a:cs typeface="Lato"/>
                <a:sym typeface="Lato"/>
              </a:rPr>
              <a:t>host a Virtual Popcorn Party</a:t>
            </a:r>
            <a:r>
              <a:rPr lang="en" sz="1500" b="0" i="0" u="none" strike="noStrike" cap="none" dirty="0">
                <a:solidFill>
                  <a:schemeClr val="dk1"/>
                </a:solidFill>
                <a:latin typeface="Lato"/>
                <a:ea typeface="Lato"/>
                <a:cs typeface="Lato"/>
                <a:sym typeface="Lato"/>
              </a:rPr>
              <a:t>!</a:t>
            </a:r>
            <a:endParaRPr sz="1500" b="0" i="0" u="none" strike="noStrike" cap="none" dirty="0">
              <a:solidFill>
                <a:schemeClr val="dk1"/>
              </a:solidFill>
              <a:latin typeface="Lato"/>
              <a:ea typeface="Lato"/>
              <a:cs typeface="Lato"/>
              <a:sym typeface="Lato"/>
            </a:endParaRPr>
          </a:p>
          <a:p>
            <a:pPr marL="457200" marR="0" lvl="0" indent="-323850" algn="l" rtl="0">
              <a:lnSpc>
                <a:spcPct val="135000"/>
              </a:lnSpc>
              <a:spcBef>
                <a:spcPts val="0"/>
              </a:spcBef>
              <a:spcAft>
                <a:spcPts val="0"/>
              </a:spcAft>
              <a:buClr>
                <a:schemeClr val="dk1"/>
              </a:buClr>
              <a:buSzPts val="1500"/>
              <a:buFont typeface="Lato"/>
              <a:buChar char="●"/>
            </a:pPr>
            <a:r>
              <a:rPr lang="en" sz="1500" b="0" i="0" u="none" strike="noStrike" cap="none" dirty="0">
                <a:solidFill>
                  <a:schemeClr val="dk1"/>
                </a:solidFill>
                <a:latin typeface="Lato"/>
                <a:ea typeface="Lato"/>
                <a:cs typeface="Lato"/>
                <a:sym typeface="Lato"/>
              </a:rPr>
              <a:t>You can </a:t>
            </a:r>
            <a:r>
              <a:rPr lang="en" sz="1500" b="1" i="0" u="none" strike="noStrike" cap="none" dirty="0">
                <a:solidFill>
                  <a:schemeClr val="dk1"/>
                </a:solidFill>
                <a:latin typeface="Lato"/>
                <a:ea typeface="Lato"/>
                <a:cs typeface="Lato"/>
                <a:sym typeface="Lato"/>
              </a:rPr>
              <a:t>post on your and your parent’s social media accounts</a:t>
            </a:r>
            <a:r>
              <a:rPr lang="en" sz="1500" b="0" i="0" u="none" strike="noStrike" cap="none" dirty="0">
                <a:solidFill>
                  <a:schemeClr val="dk1"/>
                </a:solidFill>
                <a:latin typeface="Lato"/>
                <a:ea typeface="Lato"/>
                <a:cs typeface="Lato"/>
                <a:sym typeface="Lato"/>
              </a:rPr>
              <a:t>.</a:t>
            </a:r>
            <a:endParaRPr sz="1500" b="0" i="0" u="none" strike="noStrike" cap="none" dirty="0">
              <a:solidFill>
                <a:schemeClr val="dk1"/>
              </a:solidFill>
              <a:latin typeface="Lato"/>
              <a:ea typeface="Lato"/>
              <a:cs typeface="Lato"/>
              <a:sym typeface="Lato"/>
            </a:endParaRPr>
          </a:p>
          <a:p>
            <a:pPr marL="457200" marR="0" lvl="0" indent="-323850" algn="l" rtl="0">
              <a:lnSpc>
                <a:spcPct val="135000"/>
              </a:lnSpc>
              <a:spcBef>
                <a:spcPts val="0"/>
              </a:spcBef>
              <a:spcAft>
                <a:spcPts val="0"/>
              </a:spcAft>
              <a:buClr>
                <a:schemeClr val="dk1"/>
              </a:buClr>
              <a:buSzPts val="1500"/>
              <a:buFont typeface="Lato"/>
              <a:buChar char="●"/>
            </a:pPr>
            <a:r>
              <a:rPr lang="en" sz="1500" b="0" i="0" u="none" strike="noStrike" cap="none" dirty="0">
                <a:solidFill>
                  <a:schemeClr val="dk1"/>
                </a:solidFill>
                <a:latin typeface="Lato"/>
                <a:ea typeface="Lato"/>
                <a:cs typeface="Lato"/>
                <a:sym typeface="Lato"/>
              </a:rPr>
              <a:t>You can </a:t>
            </a:r>
            <a:r>
              <a:rPr lang="en" sz="1500" b="1" i="0" u="none" strike="noStrike" cap="none" dirty="0">
                <a:solidFill>
                  <a:schemeClr val="dk1"/>
                </a:solidFill>
                <a:latin typeface="Lato"/>
                <a:ea typeface="Lato"/>
                <a:cs typeface="Lato"/>
                <a:sym typeface="Lato"/>
              </a:rPr>
              <a:t>video chat with past customers, friends, and family</a:t>
            </a:r>
            <a:r>
              <a:rPr lang="en" sz="1500" b="0" i="0" u="none" strike="noStrike" cap="none" dirty="0">
                <a:solidFill>
                  <a:schemeClr val="dk1"/>
                </a:solidFill>
                <a:latin typeface="Lato"/>
                <a:ea typeface="Lato"/>
                <a:cs typeface="Lato"/>
                <a:sym typeface="Lato"/>
              </a:rPr>
              <a:t>.</a:t>
            </a:r>
            <a:endParaRPr sz="1500" b="0" i="0" u="none" strike="noStrike" cap="none" dirty="0">
              <a:solidFill>
                <a:schemeClr val="dk1"/>
              </a:solidFill>
              <a:latin typeface="Lato"/>
              <a:ea typeface="Lato"/>
              <a:cs typeface="Lato"/>
              <a:sym typeface="Lato"/>
            </a:endParaRPr>
          </a:p>
          <a:p>
            <a:pPr marL="457200" marR="0" lvl="0" indent="-323850" algn="l" rtl="0">
              <a:lnSpc>
                <a:spcPct val="135000"/>
              </a:lnSpc>
              <a:spcBef>
                <a:spcPts val="0"/>
              </a:spcBef>
              <a:spcAft>
                <a:spcPts val="0"/>
              </a:spcAft>
              <a:buClr>
                <a:schemeClr val="dk1"/>
              </a:buClr>
              <a:buSzPts val="1500"/>
              <a:buFont typeface="Lato"/>
              <a:buChar char="●"/>
            </a:pPr>
            <a:r>
              <a:rPr lang="en" sz="1500" b="0" i="0" u="none" strike="noStrike" cap="none" dirty="0">
                <a:solidFill>
                  <a:schemeClr val="dk1"/>
                </a:solidFill>
                <a:latin typeface="Lato"/>
                <a:ea typeface="Lato"/>
                <a:cs typeface="Lato"/>
                <a:sym typeface="Lato"/>
              </a:rPr>
              <a:t>You can </a:t>
            </a:r>
            <a:r>
              <a:rPr lang="en" sz="1500" b="1" i="0" u="none" strike="noStrike" cap="none" dirty="0">
                <a:solidFill>
                  <a:schemeClr val="dk1"/>
                </a:solidFill>
                <a:latin typeface="Lato"/>
                <a:ea typeface="Lato"/>
                <a:cs typeface="Lato"/>
                <a:sym typeface="Lato"/>
              </a:rPr>
              <a:t>ask local businesses</a:t>
            </a:r>
            <a:r>
              <a:rPr lang="en" sz="1500" b="0" i="0" u="none" strike="noStrike" cap="none" dirty="0">
                <a:solidFill>
                  <a:schemeClr val="dk1"/>
                </a:solidFill>
                <a:latin typeface="Lato"/>
                <a:ea typeface="Lato"/>
                <a:cs typeface="Lato"/>
                <a:sym typeface="Lato"/>
              </a:rPr>
              <a:t> to support your sales.</a:t>
            </a:r>
            <a:endParaRPr sz="1500" b="0" i="0" u="none" strike="noStrike" cap="none" dirty="0">
              <a:solidFill>
                <a:schemeClr val="dk1"/>
              </a:solidFill>
              <a:latin typeface="Lato"/>
              <a:ea typeface="Lato"/>
              <a:cs typeface="Lato"/>
              <a:sym typeface="Lato"/>
            </a:endParaRPr>
          </a:p>
          <a:p>
            <a:pPr marL="457200" marR="0" lvl="0" indent="-323850" algn="l" rtl="0">
              <a:lnSpc>
                <a:spcPct val="135000"/>
              </a:lnSpc>
              <a:spcBef>
                <a:spcPts val="0"/>
              </a:spcBef>
              <a:spcAft>
                <a:spcPts val="0"/>
              </a:spcAft>
              <a:buClr>
                <a:schemeClr val="dk1"/>
              </a:buClr>
              <a:buSzPts val="1500"/>
              <a:buFont typeface="Lato"/>
              <a:buChar char="●"/>
            </a:pPr>
            <a:r>
              <a:rPr lang="en" sz="1500" b="0" i="0" u="none" strike="noStrike" cap="none" dirty="0">
                <a:solidFill>
                  <a:schemeClr val="dk1"/>
                </a:solidFill>
                <a:latin typeface="Lato"/>
                <a:ea typeface="Lato"/>
                <a:cs typeface="Lato"/>
                <a:sym typeface="Lato"/>
              </a:rPr>
              <a:t>You can </a:t>
            </a:r>
            <a:r>
              <a:rPr lang="en" sz="1500" b="1" i="0" u="none" strike="noStrike" cap="none" dirty="0">
                <a:solidFill>
                  <a:schemeClr val="dk1"/>
                </a:solidFill>
                <a:latin typeface="Lato"/>
                <a:ea typeface="Lato"/>
                <a:cs typeface="Lato"/>
                <a:sym typeface="Lato"/>
              </a:rPr>
              <a:t>build your own “popcorn squad”</a:t>
            </a:r>
            <a:r>
              <a:rPr lang="en" sz="1500" b="0" i="0" u="none" strike="noStrike" cap="none" dirty="0">
                <a:solidFill>
                  <a:schemeClr val="dk1"/>
                </a:solidFill>
                <a:latin typeface="Lato"/>
                <a:ea typeface="Lato"/>
                <a:cs typeface="Lato"/>
                <a:sym typeface="Lato"/>
              </a:rPr>
              <a:t> to promote your sale.</a:t>
            </a:r>
            <a:endParaRPr sz="1500" b="0" i="0" u="none" strike="noStrike" cap="none" dirty="0">
              <a:solidFill>
                <a:schemeClr val="dk1"/>
              </a:solidFill>
              <a:latin typeface="Lato"/>
              <a:ea typeface="Lato"/>
              <a:cs typeface="Lato"/>
              <a:sym typeface="Lato"/>
            </a:endParaRPr>
          </a:p>
          <a:p>
            <a:pPr marL="457200" marR="0" lvl="0" indent="-323850" algn="l" rtl="0">
              <a:lnSpc>
                <a:spcPct val="135000"/>
              </a:lnSpc>
              <a:spcBef>
                <a:spcPts val="0"/>
              </a:spcBef>
              <a:spcAft>
                <a:spcPts val="0"/>
              </a:spcAft>
              <a:buClr>
                <a:schemeClr val="dk1"/>
              </a:buClr>
              <a:buSzPts val="1500"/>
              <a:buFont typeface="Lato"/>
              <a:buChar char="●"/>
            </a:pPr>
            <a:r>
              <a:rPr lang="en" sz="1500" b="0" i="0" u="none" strike="noStrike" cap="none" dirty="0">
                <a:solidFill>
                  <a:schemeClr val="dk1"/>
                </a:solidFill>
                <a:latin typeface="Lato"/>
                <a:ea typeface="Lato"/>
                <a:cs typeface="Lato"/>
                <a:sym typeface="Lato"/>
              </a:rPr>
              <a:t>And so much more with the instructions found in this guide.</a:t>
            </a:r>
            <a:endParaRPr sz="15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4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700"/>
              <a:buFont typeface="Arial"/>
              <a:buNone/>
            </a:pPr>
            <a:r>
              <a:rPr lang="en" sz="1700" b="1" i="0" u="none" strike="noStrike" cap="none" dirty="0">
                <a:solidFill>
                  <a:schemeClr val="dk1"/>
                </a:solidFill>
                <a:latin typeface="Lato"/>
                <a:ea typeface="Lato"/>
                <a:cs typeface="Lato"/>
                <a:sym typeface="Lato"/>
              </a:rPr>
              <a:t>But FIRST … make SURE you set up your Scout Account at CAMPMASTERS.ORG </a:t>
            </a:r>
            <a:endParaRPr sz="1200" b="0" i="0" u="none" strike="noStrike" cap="none" dirty="0">
              <a:solidFill>
                <a:schemeClr val="dk1"/>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D4F627-C2AD-4F25-89CE-863E6C066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21" y="2103322"/>
            <a:ext cx="3896921" cy="3755501"/>
          </a:xfrm>
          <a:prstGeom prst="rect">
            <a:avLst/>
          </a:prstGeom>
        </p:spPr>
      </p:pic>
      <p:sp>
        <p:nvSpPr>
          <p:cNvPr id="6" name="TextBox 5">
            <a:extLst>
              <a:ext uri="{FF2B5EF4-FFF2-40B4-BE49-F238E27FC236}">
                <a16:creationId xmlns:a16="http://schemas.microsoft.com/office/drawing/2014/main" id="{614D07D3-63FF-44FA-B342-F09A56BDD6B1}"/>
              </a:ext>
            </a:extLst>
          </p:cNvPr>
          <p:cNvSpPr txBox="1"/>
          <p:nvPr/>
        </p:nvSpPr>
        <p:spPr>
          <a:xfrm>
            <a:off x="393721" y="910299"/>
            <a:ext cx="3463856" cy="803297"/>
          </a:xfrm>
          <a:prstGeom prst="rect">
            <a:avLst/>
          </a:prstGeom>
          <a:noFill/>
        </p:spPr>
        <p:txBody>
          <a:bodyPr wrap="square" rtlCol="0">
            <a:spAutoFit/>
          </a:bodyPr>
          <a:lstStyle/>
          <a:p>
            <a:r>
              <a:rPr lang="en-US" sz="1155" b="1" dirty="0"/>
              <a:t>WHEN THE CONSUMER ENTERS THE KEYCODE OR “FINDS” THEIR SCOUT, THEY WILL SEE SCOUT INFORMATION &amp; THE PRODUCTS TO ADD TO CART</a:t>
            </a:r>
            <a:endParaRPr lang="en-US" sz="1155" dirty="0"/>
          </a:p>
        </p:txBody>
      </p:sp>
      <p:sp>
        <p:nvSpPr>
          <p:cNvPr id="2" name="Rectangle 1">
            <a:extLst>
              <a:ext uri="{FF2B5EF4-FFF2-40B4-BE49-F238E27FC236}">
                <a16:creationId xmlns:a16="http://schemas.microsoft.com/office/drawing/2014/main" id="{C3F03C7B-5408-4D59-B0EB-0ECE35C3D9A3}"/>
              </a:ext>
            </a:extLst>
          </p:cNvPr>
          <p:cNvSpPr/>
          <p:nvPr/>
        </p:nvSpPr>
        <p:spPr>
          <a:xfrm>
            <a:off x="393721" y="529426"/>
            <a:ext cx="3490058" cy="397032"/>
          </a:xfrm>
          <a:prstGeom prst="rect">
            <a:avLst/>
          </a:prstGeom>
        </p:spPr>
        <p:txBody>
          <a:bodyPr wrap="none">
            <a:spAutoFit/>
          </a:bodyPr>
          <a:lstStyle/>
          <a:p>
            <a:r>
              <a:rPr lang="en-US" sz="1980" b="1" dirty="0"/>
              <a:t>www.popcornordering.com</a:t>
            </a:r>
          </a:p>
        </p:txBody>
      </p:sp>
      <p:pic>
        <p:nvPicPr>
          <p:cNvPr id="7" name="Picture 6">
            <a:extLst>
              <a:ext uri="{FF2B5EF4-FFF2-40B4-BE49-F238E27FC236}">
                <a16:creationId xmlns:a16="http://schemas.microsoft.com/office/drawing/2014/main" id="{8021331E-E389-47F7-8511-234CEEF4A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444" y="1447109"/>
            <a:ext cx="2076018" cy="5067926"/>
          </a:xfrm>
          <a:prstGeom prst="rect">
            <a:avLst/>
          </a:prstGeom>
        </p:spPr>
      </p:pic>
      <p:sp>
        <p:nvSpPr>
          <p:cNvPr id="8" name="TextBox 7">
            <a:extLst>
              <a:ext uri="{FF2B5EF4-FFF2-40B4-BE49-F238E27FC236}">
                <a16:creationId xmlns:a16="http://schemas.microsoft.com/office/drawing/2014/main" id="{51C12DA7-B9A9-4904-898F-758516F1B2AE}"/>
              </a:ext>
            </a:extLst>
          </p:cNvPr>
          <p:cNvSpPr txBox="1"/>
          <p:nvPr/>
        </p:nvSpPr>
        <p:spPr>
          <a:xfrm>
            <a:off x="5554444" y="597521"/>
            <a:ext cx="2152137" cy="625556"/>
          </a:xfrm>
          <a:prstGeom prst="rect">
            <a:avLst/>
          </a:prstGeom>
          <a:noFill/>
        </p:spPr>
        <p:txBody>
          <a:bodyPr wrap="square" rtlCol="0">
            <a:spAutoFit/>
          </a:bodyPr>
          <a:lstStyle/>
          <a:p>
            <a:r>
              <a:rPr lang="en-US" sz="1155" b="1" i="1" dirty="0"/>
              <a:t>CONSUMER VIEW IF USING A MOBILE DEVICE  </a:t>
            </a:r>
          </a:p>
          <a:p>
            <a:endParaRPr lang="en-US" sz="1155" dirty="0"/>
          </a:p>
        </p:txBody>
      </p:sp>
    </p:spTree>
    <p:extLst>
      <p:ext uri="{BB962C8B-B14F-4D97-AF65-F5344CB8AC3E}">
        <p14:creationId xmlns:p14="http://schemas.microsoft.com/office/powerpoint/2010/main" val="1248451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8935C3-942E-4A99-9E98-561DA38CF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312" y="1057275"/>
            <a:ext cx="4289386" cy="5657850"/>
          </a:xfrm>
          <a:prstGeom prst="rect">
            <a:avLst/>
          </a:prstGeom>
        </p:spPr>
      </p:pic>
      <p:sp>
        <p:nvSpPr>
          <p:cNvPr id="4" name="TextBox 3">
            <a:extLst>
              <a:ext uri="{FF2B5EF4-FFF2-40B4-BE49-F238E27FC236}">
                <a16:creationId xmlns:a16="http://schemas.microsoft.com/office/drawing/2014/main" id="{9095B5DA-1B25-4BED-AABD-20BF53CB5D55}"/>
              </a:ext>
            </a:extLst>
          </p:cNvPr>
          <p:cNvSpPr txBox="1"/>
          <p:nvPr/>
        </p:nvSpPr>
        <p:spPr>
          <a:xfrm>
            <a:off x="163996" y="2516483"/>
            <a:ext cx="5038317" cy="3647152"/>
          </a:xfrm>
          <a:prstGeom prst="rect">
            <a:avLst/>
          </a:prstGeom>
          <a:noFill/>
        </p:spPr>
        <p:txBody>
          <a:bodyPr wrap="square" rtlCol="0">
            <a:spAutoFit/>
          </a:bodyPr>
          <a:lstStyle/>
          <a:p>
            <a:r>
              <a:rPr lang="en-US" sz="1650" b="1" dirty="0"/>
              <a:t>SCOUT ONLINE SELLING- CONSUMER “CHECK OUT”</a:t>
            </a:r>
          </a:p>
          <a:p>
            <a:endParaRPr lang="en-US" sz="1650" b="1" dirty="0"/>
          </a:p>
          <a:p>
            <a:pPr marL="282893" indent="-282893">
              <a:buFont typeface="Wingdings" panose="05000000000000000000" pitchFamily="2" charset="2"/>
              <a:buChar char="Ø"/>
            </a:pPr>
            <a:r>
              <a:rPr lang="en-US" sz="1650" b="1" dirty="0"/>
              <a:t>CONSUMER WILL BE EMAILED ORDER ONFIRMATION</a:t>
            </a:r>
          </a:p>
          <a:p>
            <a:endParaRPr lang="en-US" sz="1650" b="1" dirty="0"/>
          </a:p>
          <a:p>
            <a:pPr marL="282893" indent="-282893">
              <a:buFont typeface="Wingdings" panose="05000000000000000000" pitchFamily="2" charset="2"/>
              <a:buChar char="Ø"/>
            </a:pPr>
            <a:r>
              <a:rPr lang="en-US" sz="1650" b="1" dirty="0"/>
              <a:t>ORDER IS SHIPPED DIRECTLY TO CONSUMER</a:t>
            </a:r>
          </a:p>
          <a:p>
            <a:endParaRPr lang="en-US" sz="1650" b="1" dirty="0"/>
          </a:p>
          <a:p>
            <a:pPr marL="282893" indent="-282893">
              <a:buFont typeface="Wingdings" panose="05000000000000000000" pitchFamily="2" charset="2"/>
              <a:buChar char="Ø"/>
            </a:pPr>
            <a:r>
              <a:rPr lang="en-US" sz="1650" b="1" dirty="0"/>
              <a:t> PAYMENT IS MADE TO THE ORDERING SYSTEM; SCOUT DOES NOT HAVE TO DELIVER PRODUCT OR TAKE PAYMENTS</a:t>
            </a:r>
          </a:p>
          <a:p>
            <a:pPr marL="282893" indent="-282893">
              <a:buFont typeface="Wingdings" panose="05000000000000000000" pitchFamily="2" charset="2"/>
              <a:buChar char="Ø"/>
            </a:pPr>
            <a:endParaRPr lang="en-US" sz="1650" b="1" dirty="0"/>
          </a:p>
          <a:p>
            <a:pPr marL="282893" indent="-282893">
              <a:buFont typeface="Wingdings" panose="05000000000000000000" pitchFamily="2" charset="2"/>
              <a:buChar char="Ø"/>
            </a:pPr>
            <a:r>
              <a:rPr lang="en-US" sz="1650" b="1" dirty="0"/>
              <a:t>SCOUT RECEIVES CREDIT FOR THE SALE</a:t>
            </a:r>
          </a:p>
        </p:txBody>
      </p:sp>
      <p:sp>
        <p:nvSpPr>
          <p:cNvPr id="5" name="Rectangle 4">
            <a:extLst>
              <a:ext uri="{FF2B5EF4-FFF2-40B4-BE49-F238E27FC236}">
                <a16:creationId xmlns:a16="http://schemas.microsoft.com/office/drawing/2014/main" id="{202A8B45-D38B-4D4B-9D72-949C7BC8780C}"/>
              </a:ext>
            </a:extLst>
          </p:cNvPr>
          <p:cNvSpPr/>
          <p:nvPr/>
        </p:nvSpPr>
        <p:spPr>
          <a:xfrm>
            <a:off x="255050" y="1580041"/>
            <a:ext cx="3490058" cy="397032"/>
          </a:xfrm>
          <a:prstGeom prst="rect">
            <a:avLst/>
          </a:prstGeom>
        </p:spPr>
        <p:txBody>
          <a:bodyPr wrap="none">
            <a:spAutoFit/>
          </a:bodyPr>
          <a:lstStyle/>
          <a:p>
            <a:r>
              <a:rPr lang="en-US" sz="1980" b="1" dirty="0"/>
              <a:t>www.popcornordering.com</a:t>
            </a:r>
          </a:p>
        </p:txBody>
      </p:sp>
    </p:spTree>
    <p:extLst>
      <p:ext uri="{BB962C8B-B14F-4D97-AF65-F5344CB8AC3E}">
        <p14:creationId xmlns:p14="http://schemas.microsoft.com/office/powerpoint/2010/main" val="3850082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p:nvPr/>
        </p:nvSpPr>
        <p:spPr>
          <a:xfrm>
            <a:off x="627125" y="910337"/>
            <a:ext cx="87972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en" sz="1500" b="1" i="0" u="none" strike="noStrike" cap="none">
                <a:solidFill>
                  <a:schemeClr val="dk1"/>
                </a:solidFill>
                <a:latin typeface="Lato"/>
                <a:ea typeface="Lato"/>
                <a:cs typeface="Lato"/>
                <a:sym typeface="Lato"/>
              </a:rPr>
              <a:t>Parents: check with your Unit Leader or Popcorn Kernel for specifics on acquiring these items.</a:t>
            </a:r>
            <a:endParaRPr sz="1500" b="1" i="0" u="none" strike="noStrike" cap="none">
              <a:solidFill>
                <a:schemeClr val="dk1"/>
              </a:solidFill>
              <a:latin typeface="Lato"/>
              <a:ea typeface="Lato"/>
              <a:cs typeface="Lato"/>
              <a:sym typeface="Lato"/>
            </a:endParaRPr>
          </a:p>
        </p:txBody>
      </p:sp>
      <p:sp>
        <p:nvSpPr>
          <p:cNvPr id="140" name="Google Shape;140;p20"/>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22</a:t>
            </a:fld>
            <a:endParaRPr/>
          </a:p>
        </p:txBody>
      </p:sp>
      <p:sp>
        <p:nvSpPr>
          <p:cNvPr id="141" name="Google Shape;141;p20"/>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20"/>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PROMOTING POPCORN | HANGERS &amp; CARDS</a:t>
            </a:r>
            <a:endParaRPr sz="3000" b="1" i="0" u="none" strike="noStrike" cap="none">
              <a:solidFill>
                <a:srgbClr val="445743"/>
              </a:solidFill>
              <a:latin typeface="Lato"/>
              <a:ea typeface="Lato"/>
              <a:cs typeface="Lato"/>
              <a:sym typeface="Lato"/>
            </a:endParaRPr>
          </a:p>
        </p:txBody>
      </p:sp>
      <p:sp>
        <p:nvSpPr>
          <p:cNvPr id="143" name="Google Shape;143;p20"/>
          <p:cNvSpPr txBox="1"/>
          <p:nvPr/>
        </p:nvSpPr>
        <p:spPr>
          <a:xfrm>
            <a:off x="627125" y="1403850"/>
            <a:ext cx="6091200" cy="5795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Lato"/>
                <a:ea typeface="Lato"/>
                <a:cs typeface="Lato"/>
                <a:sym typeface="Lato"/>
              </a:rPr>
              <a:t>HEY SCOUTS! </a:t>
            </a:r>
            <a:r>
              <a:rPr lang="en" sz="1500" b="1" i="0" u="none" strike="noStrike" cap="none">
                <a:solidFill>
                  <a:schemeClr val="dk1"/>
                </a:solidFill>
                <a:latin typeface="Lato"/>
                <a:ea typeface="Lato"/>
                <a:cs typeface="Lato"/>
                <a:sym typeface="Lato"/>
              </a:rPr>
              <a:t>It’s time to let your neighbors know IT’S POPCORN TIME! And to keep everyone safe, you can use these door hangers provided by your Unit.</a:t>
            </a: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Add your name and other information to the front of the door hanger or card with a dark marker.</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Get your personal Key Code </a:t>
            </a:r>
            <a:r>
              <a:rPr lang="en" sz="1300" b="0" i="0" u="none" strike="noStrike" cap="none">
                <a:solidFill>
                  <a:schemeClr val="dk1"/>
                </a:solidFill>
                <a:latin typeface="Lato"/>
                <a:ea typeface="Lato"/>
                <a:cs typeface="Lato"/>
                <a:sym typeface="Lato"/>
              </a:rPr>
              <a:t>(found by clicking “Promote Yourself Online” from your CAMP MASTERS dashboard)</a:t>
            </a:r>
            <a:r>
              <a:rPr lang="en" sz="1500" b="1" i="0" u="none" strike="noStrike" cap="none">
                <a:solidFill>
                  <a:schemeClr val="dk1"/>
                </a:solidFill>
                <a:latin typeface="Lato"/>
                <a:ea typeface="Lato"/>
                <a:cs typeface="Lato"/>
                <a:sym typeface="Lato"/>
              </a:rPr>
              <a:t>.</a:t>
            </a:r>
            <a:endParaRPr sz="1500" b="1" i="0" u="none" strike="noStrike" cap="none">
              <a:solidFill>
                <a:schemeClr val="dk1"/>
              </a:solidFill>
              <a:latin typeface="Lato"/>
              <a:ea typeface="Lato"/>
              <a:cs typeface="Lato"/>
              <a:sym typeface="Lato"/>
            </a:endParaRPr>
          </a:p>
        </p:txBody>
      </p:sp>
      <p:pic>
        <p:nvPicPr>
          <p:cNvPr id="144" name="Google Shape;144;p20"/>
          <p:cNvPicPr preferRelativeResize="0"/>
          <p:nvPr/>
        </p:nvPicPr>
        <p:blipFill rotWithShape="1">
          <a:blip r:embed="rId3">
            <a:alphaModFix/>
          </a:blip>
          <a:srcRect l="15426" t="18473" b="12283"/>
          <a:stretch/>
        </p:blipFill>
        <p:spPr>
          <a:xfrm>
            <a:off x="737250" y="4022866"/>
            <a:ext cx="7538626" cy="3471849"/>
          </a:xfrm>
          <a:prstGeom prst="rect">
            <a:avLst/>
          </a:prstGeom>
          <a:noFill/>
          <a:ln>
            <a:noFill/>
          </a:ln>
        </p:spPr>
      </p:pic>
      <p:pic>
        <p:nvPicPr>
          <p:cNvPr id="145" name="Google Shape;145;p20"/>
          <p:cNvPicPr preferRelativeResize="0"/>
          <p:nvPr/>
        </p:nvPicPr>
        <p:blipFill rotWithShape="1">
          <a:blip r:embed="rId4">
            <a:alphaModFix/>
          </a:blip>
          <a:srcRect l="4245" r="52257"/>
          <a:stretch/>
        </p:blipFill>
        <p:spPr>
          <a:xfrm>
            <a:off x="6923362" y="1403850"/>
            <a:ext cx="2613464" cy="6008525"/>
          </a:xfrm>
          <a:prstGeom prst="rect">
            <a:avLst/>
          </a:prstGeom>
          <a:noFill/>
          <a:ln>
            <a:noFill/>
          </a:ln>
        </p:spPr>
      </p:pic>
      <p:sp>
        <p:nvSpPr>
          <p:cNvPr id="146" name="Google Shape;146;p20"/>
          <p:cNvSpPr/>
          <p:nvPr/>
        </p:nvSpPr>
        <p:spPr>
          <a:xfrm flipH="1">
            <a:off x="3068173" y="6539779"/>
            <a:ext cx="676500" cy="188700"/>
          </a:xfrm>
          <a:prstGeom prst="rightArrow">
            <a:avLst>
              <a:gd name="adj1" fmla="val 50000"/>
              <a:gd name="adj2" fmla="val 50000"/>
            </a:avLst>
          </a:prstGeom>
          <a:solidFill>
            <a:srgbClr val="D18E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20"/>
          <p:cNvSpPr/>
          <p:nvPr/>
        </p:nvSpPr>
        <p:spPr>
          <a:xfrm flipH="1">
            <a:off x="9173191" y="4222934"/>
            <a:ext cx="518700" cy="188700"/>
          </a:xfrm>
          <a:prstGeom prst="rightArrow">
            <a:avLst>
              <a:gd name="adj1" fmla="val 50000"/>
              <a:gd name="adj2" fmla="val 50000"/>
            </a:avLst>
          </a:prstGeom>
          <a:solidFill>
            <a:srgbClr val="D18E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20"/>
          <p:cNvSpPr/>
          <p:nvPr/>
        </p:nvSpPr>
        <p:spPr>
          <a:xfrm flipH="1">
            <a:off x="8874176" y="4456475"/>
            <a:ext cx="896400" cy="188700"/>
          </a:xfrm>
          <a:prstGeom prst="rightArrow">
            <a:avLst>
              <a:gd name="adj1" fmla="val 50000"/>
              <a:gd name="adj2" fmla="val 50000"/>
            </a:avLst>
          </a:prstGeom>
          <a:solidFill>
            <a:srgbClr val="D18E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1"/>
          <p:cNvPicPr preferRelativeResize="0"/>
          <p:nvPr/>
        </p:nvPicPr>
        <p:blipFill rotWithShape="1">
          <a:blip r:embed="rId3">
            <a:alphaModFix/>
          </a:blip>
          <a:srcRect/>
          <a:stretch/>
        </p:blipFill>
        <p:spPr>
          <a:xfrm>
            <a:off x="5786030" y="3473625"/>
            <a:ext cx="2168770" cy="4298777"/>
          </a:xfrm>
          <a:prstGeom prst="rect">
            <a:avLst/>
          </a:prstGeom>
          <a:noFill/>
          <a:ln>
            <a:noFill/>
          </a:ln>
        </p:spPr>
      </p:pic>
      <p:sp>
        <p:nvSpPr>
          <p:cNvPr id="154" name="Google Shape;154;p21"/>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23</a:t>
            </a:fld>
            <a:endParaRPr/>
          </a:p>
        </p:txBody>
      </p:sp>
      <p:sp>
        <p:nvSpPr>
          <p:cNvPr id="155" name="Google Shape;155;p21"/>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21"/>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PROMOTING POPCORN | HANGERS &amp; CARDS</a:t>
            </a:r>
            <a:endParaRPr sz="3000" b="1" i="0" u="none" strike="noStrike" cap="none">
              <a:solidFill>
                <a:srgbClr val="445743"/>
              </a:solidFill>
              <a:latin typeface="Lato"/>
              <a:ea typeface="Lato"/>
              <a:cs typeface="Lato"/>
              <a:sym typeface="Lato"/>
            </a:endParaRPr>
          </a:p>
        </p:txBody>
      </p:sp>
      <p:sp>
        <p:nvSpPr>
          <p:cNvPr id="157" name="Google Shape;157;p21"/>
          <p:cNvSpPr txBox="1"/>
          <p:nvPr/>
        </p:nvSpPr>
        <p:spPr>
          <a:xfrm>
            <a:off x="469800" y="1064750"/>
            <a:ext cx="6390000" cy="64404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dk1"/>
              </a:buClr>
              <a:buSzPts val="1400"/>
              <a:buFont typeface="Lato"/>
              <a:buAutoNum type="arabicPeriod" startAt="3"/>
            </a:pPr>
            <a:r>
              <a:rPr lang="en" sz="1500" b="1" i="0" u="none" strike="noStrike" cap="none">
                <a:solidFill>
                  <a:schemeClr val="dk1"/>
                </a:solidFill>
                <a:latin typeface="Lato"/>
                <a:ea typeface="Lato"/>
                <a:cs typeface="Lato"/>
                <a:sym typeface="Lato"/>
              </a:rPr>
              <a:t>Add your Key Code to the card plus a phone number on</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the back of the door hanger with a dark marker.</a:t>
            </a:r>
            <a:br>
              <a:rPr lang="en" sz="600" b="1" i="0" u="none" strike="noStrike" cap="none">
                <a:solidFill>
                  <a:schemeClr val="dk1"/>
                </a:solidFill>
                <a:latin typeface="Lato"/>
                <a:ea typeface="Lato"/>
                <a:cs typeface="Lato"/>
                <a:sym typeface="Lato"/>
              </a:rPr>
            </a:br>
            <a:br>
              <a:rPr lang="en" sz="600" b="1" i="0" u="none" strike="noStrike" cap="none">
                <a:solidFill>
                  <a:schemeClr val="dk1"/>
                </a:solidFill>
                <a:latin typeface="Lato"/>
                <a:ea typeface="Lato"/>
                <a:cs typeface="Lato"/>
                <a:sym typeface="Lato"/>
              </a:rPr>
            </a:br>
            <a:r>
              <a:rPr lang="en" sz="1300" b="0" i="1" u="none" strike="noStrike" cap="none">
                <a:solidFill>
                  <a:schemeClr val="dk1"/>
                </a:solidFill>
                <a:latin typeface="Lato"/>
                <a:ea typeface="Lato"/>
                <a:cs typeface="Lato"/>
                <a:sym typeface="Lato"/>
              </a:rPr>
              <a:t>Your Unit Leader will have a personalized version of the</a:t>
            </a:r>
            <a:br>
              <a:rPr lang="en" sz="1300" b="0" i="1" u="none" strike="noStrike" cap="none">
                <a:solidFill>
                  <a:schemeClr val="dk1"/>
                </a:solidFill>
                <a:latin typeface="Lato"/>
                <a:ea typeface="Lato"/>
                <a:cs typeface="Lato"/>
                <a:sym typeface="Lato"/>
              </a:rPr>
            </a:br>
            <a:r>
              <a:rPr lang="en" sz="1300" b="0" i="1" u="none" strike="noStrike" cap="none">
                <a:solidFill>
                  <a:schemeClr val="dk1"/>
                </a:solidFill>
                <a:latin typeface="Lato"/>
                <a:ea typeface="Lato"/>
                <a:cs typeface="Lato"/>
                <a:sym typeface="Lato"/>
              </a:rPr>
              <a:t>door hanger with available products and images added.</a:t>
            </a:r>
            <a:br>
              <a:rPr lang="en" sz="1500" b="1" i="0" u="none" strike="noStrike" cap="none">
                <a:solidFill>
                  <a:schemeClr val="dk1"/>
                </a:solidFill>
                <a:latin typeface="Lato"/>
                <a:ea typeface="Lato"/>
                <a:cs typeface="Lato"/>
                <a:sym typeface="Lato"/>
              </a:rPr>
            </a:br>
            <a:endParaRPr sz="9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startAt="3"/>
            </a:pPr>
            <a:r>
              <a:rPr lang="en" sz="1500" b="1" i="0" u="none" strike="noStrike" cap="none">
                <a:solidFill>
                  <a:schemeClr val="dk1"/>
                </a:solidFill>
                <a:latin typeface="Lato"/>
                <a:ea typeface="Lato"/>
                <a:cs typeface="Lato"/>
                <a:sym typeface="Lato"/>
              </a:rPr>
              <a:t>Now you’re ready to pass out these hangers and cards. </a:t>
            </a:r>
            <a:endParaRPr sz="1300" b="0"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0" i="0" u="none" strike="noStrike" cap="none">
                <a:solidFill>
                  <a:schemeClr val="dk1"/>
                </a:solidFill>
                <a:latin typeface="Lato"/>
                <a:ea typeface="Lato"/>
                <a:cs typeface="Lato"/>
                <a:sym typeface="Lato"/>
              </a:rPr>
              <a:t>Hangers are great on door knobs or use a rubber band</a:t>
            </a:r>
            <a:br>
              <a:rPr lang="en" sz="1500" b="0" i="0" u="none" strike="noStrike" cap="none">
                <a:solidFill>
                  <a:schemeClr val="dk1"/>
                </a:solidFill>
                <a:latin typeface="Lato"/>
                <a:ea typeface="Lato"/>
                <a:cs typeface="Lato"/>
                <a:sym typeface="Lato"/>
              </a:rPr>
            </a:br>
            <a:r>
              <a:rPr lang="en" sz="1500" b="0" i="0" u="none" strike="noStrike" cap="none">
                <a:solidFill>
                  <a:schemeClr val="dk1"/>
                </a:solidFill>
                <a:latin typeface="Lato"/>
                <a:ea typeface="Lato"/>
                <a:cs typeface="Lato"/>
                <a:sym typeface="Lato"/>
              </a:rPr>
              <a:t>to attach on mailbox flags of houses in your community.</a:t>
            </a:r>
            <a:br>
              <a:rPr lang="en" sz="1500" b="0" i="0" u="none" strike="noStrike" cap="none">
                <a:solidFill>
                  <a:schemeClr val="dk1"/>
                </a:solidFill>
                <a:latin typeface="Lato"/>
                <a:ea typeface="Lato"/>
                <a:cs typeface="Lato"/>
                <a:sym typeface="Lato"/>
              </a:rPr>
            </a:br>
            <a:endParaRPr sz="1200" b="0"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0" i="0" u="none" strike="noStrike" cap="none">
                <a:solidFill>
                  <a:schemeClr val="dk1"/>
                </a:solidFill>
                <a:latin typeface="Lato"/>
                <a:ea typeface="Lato"/>
                <a:cs typeface="Lato"/>
                <a:sym typeface="Lato"/>
              </a:rPr>
              <a:t>Ask the property manager if you can leave hangers or cards in the mailboxes / doors in apartments or condo communities.</a:t>
            </a:r>
            <a:endParaRPr sz="600" b="0" i="0" u="none" strike="noStrike" cap="none">
              <a:solidFill>
                <a:schemeClr val="dk1"/>
              </a:solidFill>
              <a:latin typeface="Lato"/>
              <a:ea typeface="Lato"/>
              <a:cs typeface="Lato"/>
              <a:sym typeface="Lato"/>
            </a:endParaRPr>
          </a:p>
          <a:p>
            <a:pPr marL="914400" marR="0" lvl="0" indent="0" algn="l" rtl="0">
              <a:lnSpc>
                <a:spcPct val="115000"/>
              </a:lnSpc>
              <a:spcBef>
                <a:spcPts val="0"/>
              </a:spcBef>
              <a:spcAft>
                <a:spcPts val="0"/>
              </a:spcAft>
              <a:buClr>
                <a:srgbClr val="000000"/>
              </a:buClr>
              <a:buSzPts val="600"/>
              <a:buFont typeface="Arial"/>
              <a:buNone/>
            </a:pPr>
            <a:br>
              <a:rPr lang="en" sz="600" b="1" i="0" u="none" strike="noStrike" cap="none">
                <a:solidFill>
                  <a:srgbClr val="D18E48"/>
                </a:solidFill>
                <a:latin typeface="Lato"/>
                <a:ea typeface="Lato"/>
                <a:cs typeface="Lato"/>
                <a:sym typeface="Lato"/>
              </a:rPr>
            </a:br>
            <a:r>
              <a:rPr lang="en" sz="1500" b="1" i="0" u="none" strike="noStrike" cap="none">
                <a:solidFill>
                  <a:srgbClr val="D18E48"/>
                </a:solidFill>
                <a:latin typeface="Lato"/>
                <a:ea typeface="Lato"/>
                <a:cs typeface="Lato"/>
                <a:sym typeface="Lato"/>
              </a:rPr>
              <a:t>Remember to be respectful of others property by using sidewalks and gaining permission before distributing.</a:t>
            </a:r>
            <a:br>
              <a:rPr lang="en" sz="1500" b="1" i="0" u="none" strike="noStrike" cap="none">
                <a:solidFill>
                  <a:srgbClr val="D18E48"/>
                </a:solidFill>
                <a:latin typeface="Lato"/>
                <a:ea typeface="Lato"/>
                <a:cs typeface="Lato"/>
                <a:sym typeface="Lato"/>
              </a:rPr>
            </a:br>
            <a:endParaRPr sz="1200" b="1" i="0" u="none" strike="noStrike" cap="none">
              <a:solidFill>
                <a:srgbClr val="D18E48"/>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0" i="0" u="none" strike="noStrike" cap="none">
                <a:solidFill>
                  <a:schemeClr val="dk1"/>
                </a:solidFill>
                <a:latin typeface="Lato"/>
                <a:ea typeface="Lato"/>
                <a:cs typeface="Lato"/>
                <a:sym typeface="Lato"/>
              </a:rPr>
              <a:t>Deliver to local businesses (like gas stations) and ask them</a:t>
            </a:r>
            <a:br>
              <a:rPr lang="en" sz="1500" b="0" i="0" u="none" strike="noStrike" cap="none">
                <a:solidFill>
                  <a:schemeClr val="dk1"/>
                </a:solidFill>
                <a:latin typeface="Lato"/>
                <a:ea typeface="Lato"/>
                <a:cs typeface="Lato"/>
                <a:sym typeface="Lato"/>
              </a:rPr>
            </a:br>
            <a:r>
              <a:rPr lang="en" sz="1500" b="0" i="0" u="none" strike="noStrike" cap="none">
                <a:solidFill>
                  <a:schemeClr val="dk1"/>
                </a:solidFill>
                <a:latin typeface="Lato"/>
                <a:ea typeface="Lato"/>
                <a:cs typeface="Lato"/>
                <a:sym typeface="Lato"/>
              </a:rPr>
              <a:t> to post or leave a stack of cards at the checkout.</a:t>
            </a:r>
            <a:br>
              <a:rPr lang="en" sz="1500" b="0" i="0" u="none" strike="noStrike" cap="none">
                <a:solidFill>
                  <a:schemeClr val="dk1"/>
                </a:solidFill>
                <a:latin typeface="Lato"/>
                <a:ea typeface="Lato"/>
                <a:cs typeface="Lato"/>
                <a:sym typeface="Lato"/>
              </a:rPr>
            </a:br>
            <a:endParaRPr sz="1200" b="0"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0" i="0" u="none" strike="noStrike" cap="none">
                <a:solidFill>
                  <a:schemeClr val="dk1"/>
                </a:solidFill>
                <a:latin typeface="Lato"/>
                <a:ea typeface="Lato"/>
                <a:cs typeface="Lato"/>
                <a:sym typeface="Lato"/>
              </a:rPr>
              <a:t>Ask a local realtor to help by giving a hanger or card to their clients who recently purchased a home in the area.</a:t>
            </a:r>
            <a:br>
              <a:rPr lang="en" sz="1500" b="0" i="0" u="none" strike="noStrike" cap="none">
                <a:solidFill>
                  <a:schemeClr val="dk1"/>
                </a:solidFill>
                <a:latin typeface="Lato"/>
                <a:ea typeface="Lato"/>
                <a:cs typeface="Lato"/>
                <a:sym typeface="Lato"/>
              </a:rPr>
            </a:br>
            <a:endParaRPr sz="1200" b="0"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0" i="0" u="none" strike="noStrike" cap="none">
                <a:solidFill>
                  <a:schemeClr val="dk1"/>
                </a:solidFill>
                <a:latin typeface="Lato"/>
                <a:ea typeface="Lato"/>
                <a:cs typeface="Lato"/>
                <a:sym typeface="Lato"/>
              </a:rPr>
              <a:t>Post to bulletin boards or other public announcement</a:t>
            </a:r>
            <a:br>
              <a:rPr lang="en" sz="1500" b="0" i="0" u="none" strike="noStrike" cap="none">
                <a:solidFill>
                  <a:schemeClr val="dk1"/>
                </a:solidFill>
                <a:latin typeface="Lato"/>
                <a:ea typeface="Lato"/>
                <a:cs typeface="Lato"/>
                <a:sym typeface="Lato"/>
              </a:rPr>
            </a:br>
            <a:r>
              <a:rPr lang="en" sz="1500" b="0" i="0" u="none" strike="noStrike" cap="none">
                <a:solidFill>
                  <a:schemeClr val="dk1"/>
                </a:solidFill>
                <a:latin typeface="Lato"/>
                <a:ea typeface="Lato"/>
                <a:cs typeface="Lato"/>
                <a:sym typeface="Lato"/>
              </a:rPr>
              <a:t> spaces in your community.</a:t>
            </a:r>
            <a:endParaRPr sz="15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r>
              <a:rPr lang="en" sz="1500" b="1" i="0" u="none" strike="noStrike" cap="none">
                <a:solidFill>
                  <a:schemeClr val="dk1"/>
                </a:solidFill>
                <a:latin typeface="Lato"/>
                <a:ea typeface="Lato"/>
                <a:cs typeface="Lato"/>
                <a:sym typeface="Lato"/>
              </a:rPr>
              <a:t>PRINT YOUR OWN HANDOUT CARDS HERE:</a:t>
            </a:r>
            <a:r>
              <a:rPr lang="en" sz="1500" b="0" i="0" u="none" strike="noStrike" cap="none">
                <a:solidFill>
                  <a:schemeClr val="dk1"/>
                </a:solidFill>
                <a:latin typeface="Lato"/>
                <a:ea typeface="Lato"/>
                <a:cs typeface="Lato"/>
                <a:sym typeface="Lato"/>
              </a:rPr>
              <a:t> </a:t>
            </a:r>
            <a:br>
              <a:rPr lang="en" sz="1500" b="0" i="0" u="none" strike="noStrike" cap="none">
                <a:solidFill>
                  <a:schemeClr val="dk1"/>
                </a:solidFill>
                <a:latin typeface="Lato"/>
                <a:ea typeface="Lato"/>
                <a:cs typeface="Lato"/>
                <a:sym typeface="Lato"/>
              </a:rPr>
            </a:br>
            <a:r>
              <a:rPr lang="en" sz="1500" b="0" i="0" u="sng" strike="noStrike" cap="none">
                <a:solidFill>
                  <a:schemeClr val="hlink"/>
                </a:solidFill>
                <a:latin typeface="Lato"/>
                <a:ea typeface="Lato"/>
                <a:cs typeface="Lato"/>
                <a:sym typeface="Lato"/>
                <a:hlinkClick r:id="rId4"/>
              </a:rPr>
              <a:t>VistaPrint</a:t>
            </a:r>
            <a:r>
              <a:rPr lang="en" sz="1500" b="0" i="0" u="none" strike="noStrike" cap="none">
                <a:solidFill>
                  <a:schemeClr val="dk1"/>
                </a:solidFill>
                <a:latin typeface="Lato"/>
                <a:ea typeface="Lato"/>
                <a:cs typeface="Lato"/>
                <a:sym typeface="Lato"/>
              </a:rPr>
              <a:t> (100 for $15)</a:t>
            </a:r>
            <a:endParaRPr sz="1500" b="0" i="0" u="none" strike="noStrike" cap="none">
              <a:solidFill>
                <a:schemeClr val="dk1"/>
              </a:solidFill>
              <a:latin typeface="Lato"/>
              <a:ea typeface="Lato"/>
              <a:cs typeface="Lato"/>
              <a:sym typeface="Lato"/>
            </a:endParaRPr>
          </a:p>
        </p:txBody>
      </p:sp>
      <p:pic>
        <p:nvPicPr>
          <p:cNvPr id="158" name="Google Shape;158;p21"/>
          <p:cNvPicPr preferRelativeResize="0"/>
          <p:nvPr/>
        </p:nvPicPr>
        <p:blipFill rotWithShape="1">
          <a:blip r:embed="rId5">
            <a:alphaModFix/>
          </a:blip>
          <a:srcRect l="50326" r="6202"/>
          <a:stretch/>
        </p:blipFill>
        <p:spPr>
          <a:xfrm>
            <a:off x="7949255" y="3473620"/>
            <a:ext cx="1665770" cy="3832200"/>
          </a:xfrm>
          <a:prstGeom prst="rect">
            <a:avLst/>
          </a:prstGeom>
          <a:noFill/>
          <a:ln>
            <a:noFill/>
          </a:ln>
        </p:spPr>
      </p:pic>
      <p:sp>
        <p:nvSpPr>
          <p:cNvPr id="159" name="Google Shape;159;p21"/>
          <p:cNvSpPr/>
          <p:nvPr/>
        </p:nvSpPr>
        <p:spPr>
          <a:xfrm flipH="1">
            <a:off x="9404635" y="6937604"/>
            <a:ext cx="330900" cy="120300"/>
          </a:xfrm>
          <a:prstGeom prst="rightArrow">
            <a:avLst>
              <a:gd name="adj1" fmla="val 50000"/>
              <a:gd name="adj2" fmla="val 50000"/>
            </a:avLst>
          </a:prstGeom>
          <a:solidFill>
            <a:srgbClr val="D18E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21"/>
          <p:cNvSpPr/>
          <p:nvPr/>
        </p:nvSpPr>
        <p:spPr>
          <a:xfrm flipH="1">
            <a:off x="9417125" y="7074022"/>
            <a:ext cx="330900" cy="120300"/>
          </a:xfrm>
          <a:prstGeom prst="rightArrow">
            <a:avLst>
              <a:gd name="adj1" fmla="val 50000"/>
              <a:gd name="adj2" fmla="val 50000"/>
            </a:avLst>
          </a:prstGeom>
          <a:solidFill>
            <a:srgbClr val="D18E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1" name="Google Shape;161;p21"/>
          <p:cNvPicPr preferRelativeResize="0"/>
          <p:nvPr/>
        </p:nvPicPr>
        <p:blipFill rotWithShape="1">
          <a:blip r:embed="rId6">
            <a:alphaModFix/>
          </a:blip>
          <a:srcRect t="20268" b="21917"/>
          <a:stretch/>
        </p:blipFill>
        <p:spPr>
          <a:xfrm>
            <a:off x="6167475" y="1132825"/>
            <a:ext cx="3728775" cy="2155750"/>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2"/>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24</a:t>
            </a:fld>
            <a:endParaRPr/>
          </a:p>
        </p:txBody>
      </p:sp>
      <p:sp>
        <p:nvSpPr>
          <p:cNvPr id="167" name="Google Shape;167;p22"/>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22"/>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PROMOTING POPCORN | WINDOWS &amp; CARS</a:t>
            </a:r>
            <a:endParaRPr sz="3000" b="1" i="0" u="none" strike="noStrike" cap="none">
              <a:solidFill>
                <a:srgbClr val="445743"/>
              </a:solidFill>
              <a:latin typeface="Lato"/>
              <a:ea typeface="Lato"/>
              <a:cs typeface="Lato"/>
              <a:sym typeface="Lato"/>
            </a:endParaRPr>
          </a:p>
        </p:txBody>
      </p:sp>
      <p:sp>
        <p:nvSpPr>
          <p:cNvPr id="169" name="Google Shape;169;p22"/>
          <p:cNvSpPr txBox="1"/>
          <p:nvPr/>
        </p:nvSpPr>
        <p:spPr>
          <a:xfrm>
            <a:off x="627125" y="1148550"/>
            <a:ext cx="9096300" cy="605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Lato"/>
                <a:ea typeface="Lato"/>
                <a:cs typeface="Lato"/>
                <a:sym typeface="Lato"/>
              </a:rPr>
              <a:t>HEY PARENTS! </a:t>
            </a:r>
            <a:r>
              <a:rPr lang="en" sz="1500" b="1" i="0" u="none" strike="noStrike" cap="none">
                <a:solidFill>
                  <a:schemeClr val="dk1"/>
                </a:solidFill>
                <a:latin typeface="Lato"/>
                <a:ea typeface="Lato"/>
                <a:cs typeface="Lato"/>
                <a:sym typeface="Lato"/>
              </a:rPr>
              <a:t>A great way to help support your Scout is when you’re driving around town.</a:t>
            </a: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r>
              <a:rPr lang="en" sz="1500" b="1" i="0" u="none" strike="noStrike" cap="none">
                <a:solidFill>
                  <a:schemeClr val="dk1"/>
                </a:solidFill>
                <a:latin typeface="Lato"/>
                <a:ea typeface="Lato"/>
                <a:cs typeface="Lato"/>
                <a:sym typeface="Lato"/>
              </a:rPr>
              <a:t>Add a bumper magnet to the back of your vehicle (</a:t>
            </a:r>
            <a:r>
              <a:rPr lang="en" sz="1500" b="1" i="0" u="sng" strike="noStrike" cap="none">
                <a:solidFill>
                  <a:schemeClr val="hlink"/>
                </a:solidFill>
                <a:latin typeface="Lato"/>
                <a:ea typeface="Lato"/>
                <a:cs typeface="Lato"/>
                <a:sym typeface="Lato"/>
                <a:hlinkClick r:id="rId3"/>
              </a:rPr>
              <a:t>about $15 from VistaPrint</a:t>
            </a:r>
            <a:r>
              <a:rPr lang="en" sz="1500" b="1" i="0" u="none" strike="noStrike" cap="none">
                <a:solidFill>
                  <a:schemeClr val="dk1"/>
                </a:solidFill>
                <a:latin typeface="Lato"/>
                <a:ea typeface="Lato"/>
                <a:cs typeface="Lato"/>
                <a:sym typeface="Lato"/>
              </a:rPr>
              <a:t> for one). </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When stopped or parked around town, you’re community will know it’s POPCORN time!</a:t>
            </a:r>
            <a:br>
              <a:rPr lang="en" sz="1500" b="1" i="0" u="none" strike="noStrike" cap="none">
                <a:solidFill>
                  <a:schemeClr val="dk1"/>
                </a:solidFill>
                <a:latin typeface="Lato"/>
                <a:ea typeface="Lato"/>
                <a:cs typeface="Lato"/>
                <a:sym typeface="Lato"/>
              </a:rPr>
            </a:b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Just print with or add your Scouts Key Code in permanent marker and stick on the back of your car!</a:t>
            </a:r>
            <a:br>
              <a:rPr lang="en" sz="1500" b="1" i="0" u="none" strike="noStrike" cap="none">
                <a:solidFill>
                  <a:schemeClr val="dk1"/>
                </a:solidFill>
                <a:latin typeface="Lato"/>
                <a:ea typeface="Lato"/>
                <a:cs typeface="Lato"/>
                <a:sym typeface="Lato"/>
              </a:rPr>
            </a:b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You can also display this as a static cling sign in any window of homes or businesses in your community. (</a:t>
            </a:r>
            <a:r>
              <a:rPr lang="en" sz="1500" b="1" i="0" u="sng" strike="noStrike" cap="none">
                <a:solidFill>
                  <a:schemeClr val="hlink"/>
                </a:solidFill>
                <a:latin typeface="Lato"/>
                <a:ea typeface="Lato"/>
                <a:cs typeface="Lato"/>
                <a:sym typeface="Lato"/>
                <a:hlinkClick r:id="rId3"/>
              </a:rPr>
              <a:t>about $15 from VistaPrint</a:t>
            </a:r>
            <a:r>
              <a:rPr lang="en" sz="1500" b="1" i="0" u="none" strike="noStrike" cap="none">
                <a:solidFill>
                  <a:schemeClr val="dk1"/>
                </a:solidFill>
                <a:latin typeface="Lato"/>
                <a:ea typeface="Lato"/>
                <a:cs typeface="Lato"/>
                <a:sym typeface="Lato"/>
              </a:rPr>
              <a:t> for one)</a:t>
            </a:r>
            <a:endParaRPr sz="1500" b="1" i="0" u="none" strike="noStrike" cap="none">
              <a:solidFill>
                <a:schemeClr val="dk1"/>
              </a:solidFill>
              <a:latin typeface="Lato"/>
              <a:ea typeface="Lato"/>
              <a:cs typeface="Lato"/>
              <a:sym typeface="Lato"/>
            </a:endParaRPr>
          </a:p>
        </p:txBody>
      </p:sp>
      <p:pic>
        <p:nvPicPr>
          <p:cNvPr id="170" name="Google Shape;170;p22"/>
          <p:cNvPicPr preferRelativeResize="0"/>
          <p:nvPr/>
        </p:nvPicPr>
        <p:blipFill rotWithShape="1">
          <a:blip r:embed="rId4">
            <a:alphaModFix/>
          </a:blip>
          <a:srcRect r="11283"/>
          <a:stretch/>
        </p:blipFill>
        <p:spPr>
          <a:xfrm>
            <a:off x="4514150" y="4106475"/>
            <a:ext cx="5544247" cy="3665924"/>
          </a:xfrm>
          <a:prstGeom prst="rect">
            <a:avLst/>
          </a:prstGeom>
          <a:noFill/>
          <a:ln>
            <a:noFill/>
          </a:ln>
        </p:spPr>
      </p:pic>
      <p:pic>
        <p:nvPicPr>
          <p:cNvPr id="171" name="Google Shape;171;p22"/>
          <p:cNvPicPr preferRelativeResize="0"/>
          <p:nvPr/>
        </p:nvPicPr>
        <p:blipFill rotWithShape="1">
          <a:blip r:embed="rId5">
            <a:alphaModFix/>
          </a:blip>
          <a:srcRect l="4050" t="14870" r="4105" b="15601"/>
          <a:stretch/>
        </p:blipFill>
        <p:spPr>
          <a:xfrm>
            <a:off x="941794" y="3954094"/>
            <a:ext cx="4287050" cy="3245150"/>
          </a:xfrm>
          <a:prstGeom prst="rect">
            <a:avLst/>
          </a:prstGeom>
          <a:noFill/>
          <a:ln w="9525" cap="flat" cmpd="sng">
            <a:solidFill>
              <a:srgbClr val="000000"/>
            </a:solidFill>
            <a:prstDash val="solid"/>
            <a:round/>
            <a:headEnd type="none" w="sm" len="sm"/>
            <a:tailEnd type="none" w="sm" len="sm"/>
          </a:ln>
        </p:spPr>
      </p:pic>
      <p:sp>
        <p:nvSpPr>
          <p:cNvPr id="172" name="Google Shape;172;p22"/>
          <p:cNvSpPr txBox="1"/>
          <p:nvPr/>
        </p:nvSpPr>
        <p:spPr>
          <a:xfrm>
            <a:off x="2358730" y="6054990"/>
            <a:ext cx="2580000" cy="583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100"/>
              <a:buFont typeface="Arial"/>
              <a:buNone/>
            </a:pPr>
            <a:r>
              <a:rPr lang="en" sz="4100" b="0" i="0" u="none" strike="noStrike" cap="none">
                <a:solidFill>
                  <a:srgbClr val="000000"/>
                </a:solidFill>
                <a:latin typeface="Architects Daughter"/>
                <a:ea typeface="Architects Daughter"/>
                <a:cs typeface="Architects Daughter"/>
                <a:sym typeface="Architects Daughter"/>
              </a:rPr>
              <a:t>2 M S M</a:t>
            </a:r>
            <a:endParaRPr sz="4100" b="0" i="0" u="none" strike="noStrike" cap="none">
              <a:solidFill>
                <a:srgbClr val="000000"/>
              </a:solidFill>
              <a:latin typeface="Architects Daughter"/>
              <a:ea typeface="Architects Daughter"/>
              <a:cs typeface="Architects Daughter"/>
              <a:sym typeface="Architects Daughte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3"/>
          <p:cNvPicPr preferRelativeResize="0"/>
          <p:nvPr/>
        </p:nvPicPr>
        <p:blipFill rotWithShape="1">
          <a:blip r:embed="rId3">
            <a:alphaModFix/>
          </a:blip>
          <a:srcRect/>
          <a:stretch/>
        </p:blipFill>
        <p:spPr>
          <a:xfrm>
            <a:off x="7321850" y="3729350"/>
            <a:ext cx="2736551" cy="4043050"/>
          </a:xfrm>
          <a:prstGeom prst="rect">
            <a:avLst/>
          </a:prstGeom>
          <a:noFill/>
          <a:ln>
            <a:noFill/>
          </a:ln>
        </p:spPr>
      </p:pic>
      <p:sp>
        <p:nvSpPr>
          <p:cNvPr id="178" name="Google Shape;178;p23"/>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25</a:t>
            </a:fld>
            <a:endParaRPr/>
          </a:p>
        </p:txBody>
      </p:sp>
      <p:sp>
        <p:nvSpPr>
          <p:cNvPr id="179" name="Google Shape;179;p23"/>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23"/>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PROMOTING POPCORN | SOCIAL MEDIA POSTS</a:t>
            </a:r>
            <a:endParaRPr sz="3000" b="1" i="0" u="none" strike="noStrike" cap="none">
              <a:solidFill>
                <a:srgbClr val="445743"/>
              </a:solidFill>
              <a:latin typeface="Lato"/>
              <a:ea typeface="Lato"/>
              <a:cs typeface="Lato"/>
              <a:sym typeface="Lato"/>
            </a:endParaRPr>
          </a:p>
        </p:txBody>
      </p:sp>
      <p:sp>
        <p:nvSpPr>
          <p:cNvPr id="181" name="Google Shape;181;p23"/>
          <p:cNvSpPr txBox="1"/>
          <p:nvPr/>
        </p:nvSpPr>
        <p:spPr>
          <a:xfrm>
            <a:off x="627125" y="1064750"/>
            <a:ext cx="8909700" cy="6134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Lato"/>
                <a:ea typeface="Lato"/>
                <a:cs typeface="Lato"/>
                <a:sym typeface="Lato"/>
              </a:rPr>
              <a:t>Let’s Connect Online! </a:t>
            </a:r>
            <a:r>
              <a:rPr lang="en" sz="1500" b="1" i="0" u="none" strike="noStrike" cap="none">
                <a:solidFill>
                  <a:schemeClr val="dk1"/>
                </a:solidFill>
                <a:latin typeface="Lato"/>
                <a:ea typeface="Lato"/>
                <a:cs typeface="Lato"/>
                <a:sym typeface="Lato"/>
              </a:rPr>
              <a:t>It’s time to let your family, friends and followers help support your popcorn sale. Make a post to your social profile or send a direct message to ask for their support.</a:t>
            </a: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200"/>
              <a:buFont typeface="Arial"/>
              <a:buNone/>
            </a:pPr>
            <a:endParaRPr sz="12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Make sure you have your Key Code or Online Link from CAMP MASTERS.</a:t>
            </a:r>
            <a:br>
              <a:rPr lang="en" sz="1500" b="1" i="0" u="none" strike="noStrike" cap="none">
                <a:solidFill>
                  <a:schemeClr val="dk1"/>
                </a:solidFill>
                <a:latin typeface="Lato"/>
                <a:ea typeface="Lato"/>
                <a:cs typeface="Lato"/>
                <a:sym typeface="Lato"/>
              </a:rPr>
            </a:br>
            <a:br>
              <a:rPr lang="en" sz="1500" b="1" i="0" u="none" strike="noStrike" cap="none">
                <a:solidFill>
                  <a:schemeClr val="dk1"/>
                </a:solidFill>
                <a:latin typeface="Lato"/>
                <a:ea typeface="Lato"/>
                <a:cs typeface="Lato"/>
                <a:sym typeface="Lato"/>
              </a:rPr>
            </a:br>
            <a:br>
              <a:rPr lang="en" sz="1500" b="1" i="0" u="none" strike="noStrike" cap="none">
                <a:solidFill>
                  <a:schemeClr val="dk1"/>
                </a:solidFill>
                <a:latin typeface="Lato"/>
                <a:ea typeface="Lato"/>
                <a:cs typeface="Lato"/>
                <a:sym typeface="Lato"/>
              </a:rPr>
            </a:br>
            <a:br>
              <a:rPr lang="en" sz="1500" b="1" i="0" u="none" strike="noStrike" cap="none">
                <a:solidFill>
                  <a:schemeClr val="dk1"/>
                </a:solidFill>
                <a:latin typeface="Lato"/>
                <a:ea typeface="Lato"/>
                <a:cs typeface="Lato"/>
                <a:sym typeface="Lato"/>
              </a:rPr>
            </a:br>
            <a:br>
              <a:rPr lang="en" sz="1500" b="1" i="0" u="none" strike="noStrike" cap="none">
                <a:solidFill>
                  <a:schemeClr val="dk1"/>
                </a:solidFill>
                <a:latin typeface="Lato"/>
                <a:ea typeface="Lato"/>
                <a:cs typeface="Lato"/>
                <a:sym typeface="Lato"/>
              </a:rPr>
            </a:b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rgbClr val="699FB0"/>
                </a:solidFill>
                <a:latin typeface="Lato"/>
                <a:ea typeface="Lato"/>
                <a:cs typeface="Lato"/>
                <a:sym typeface="Lato"/>
              </a:rPr>
              <a:t>Did you know? </a:t>
            </a:r>
            <a:r>
              <a:rPr lang="en" sz="1500" b="1" i="0" u="none" strike="noStrike" cap="none">
                <a:solidFill>
                  <a:schemeClr val="dk1"/>
                </a:solidFill>
                <a:latin typeface="Lato"/>
                <a:ea typeface="Lato"/>
                <a:cs typeface="Lato"/>
                <a:sym typeface="Lato"/>
              </a:rPr>
              <a:t>You can also share to Facebook and Twitter right from </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within your CAMP MASTERS profile! </a:t>
            </a:r>
            <a:r>
              <a:rPr lang="en" sz="1300" b="0" i="0" u="none" strike="noStrike" cap="none">
                <a:solidFill>
                  <a:schemeClr val="dk1"/>
                </a:solidFill>
                <a:latin typeface="Lato"/>
                <a:ea typeface="Lato"/>
                <a:cs typeface="Lato"/>
                <a:sym typeface="Lato"/>
              </a:rPr>
              <a:t>(click the icons below your Key Code)</a:t>
            </a:r>
            <a:r>
              <a:rPr lang="en" sz="1500" b="1" i="0" u="none" strike="noStrike" cap="none">
                <a:solidFill>
                  <a:schemeClr val="dk1"/>
                </a:solidFill>
                <a:latin typeface="Lato"/>
                <a:ea typeface="Lato"/>
                <a:cs typeface="Lato"/>
                <a:sym typeface="Lato"/>
              </a:rPr>
              <a:t>.</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a:solidFill>
                  <a:schemeClr val="dk1"/>
                </a:solidFill>
                <a:latin typeface="Lato"/>
                <a:ea typeface="Lato"/>
                <a:cs typeface="Lato"/>
                <a:sym typeface="Lato"/>
              </a:rPr>
              <a:t>CAMP MASTERS is providing the social content for you </a:t>
            </a:r>
            <a:r>
              <a:rPr lang="en" sz="1500" b="1" i="0" u="sng" strike="noStrike" cap="none">
                <a:solidFill>
                  <a:schemeClr val="hlink"/>
                </a:solidFill>
                <a:latin typeface="Lato"/>
                <a:ea typeface="Lato"/>
                <a:cs typeface="Lato"/>
                <a:sym typeface="Lato"/>
                <a:hlinkClick r:id="rId4"/>
              </a:rPr>
              <a:t>here</a:t>
            </a:r>
            <a:r>
              <a:rPr lang="en" sz="1500" b="1" i="0" u="none" strike="noStrike" cap="none">
                <a:solidFill>
                  <a:schemeClr val="dk1"/>
                </a:solidFill>
                <a:latin typeface="Lato"/>
                <a:ea typeface="Lato"/>
                <a:cs typeface="Lato"/>
                <a:sym typeface="Lato"/>
              </a:rPr>
              <a:t>. Check </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back often as new post templates are added throughout the sale. </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a:solidFill>
                  <a:schemeClr val="dk1"/>
                </a:solidFill>
                <a:latin typeface="Lato"/>
                <a:ea typeface="Lato"/>
                <a:cs typeface="Lato"/>
                <a:sym typeface="Lato"/>
              </a:rPr>
              <a:t>Be sure to ask others to share your message on their own accounts too! </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We’re all ‘Supporting a Scout’ together.</a:t>
            </a: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r>
              <a:rPr lang="en" sz="1500" b="1" i="0" u="none" strike="noStrike" cap="none">
                <a:solidFill>
                  <a:srgbClr val="64886C"/>
                </a:solidFill>
                <a:latin typeface="Lato"/>
                <a:ea typeface="Lato"/>
                <a:cs typeface="Lato"/>
                <a:sym typeface="Lato"/>
              </a:rPr>
              <a:t>FUN TIP: You can also use this </a:t>
            </a:r>
            <a:r>
              <a:rPr lang="en" sz="1500" b="1" i="0" u="sng" strike="noStrike" cap="none">
                <a:solidFill>
                  <a:schemeClr val="hlink"/>
                </a:solidFill>
                <a:latin typeface="Lato"/>
                <a:ea typeface="Lato"/>
                <a:cs typeface="Lato"/>
                <a:sym typeface="Lato"/>
                <a:hlinkClick r:id="rId5"/>
              </a:rPr>
              <a:t>email template</a:t>
            </a:r>
            <a:r>
              <a:rPr lang="en" sz="1500" b="1" i="0" u="none" strike="noStrike" cap="none">
                <a:solidFill>
                  <a:srgbClr val="64886C"/>
                </a:solidFill>
                <a:latin typeface="Lato"/>
                <a:ea typeface="Lato"/>
                <a:cs typeface="Lato"/>
                <a:sym typeface="Lato"/>
              </a:rPr>
              <a:t> to send direct or private </a:t>
            </a:r>
            <a:br>
              <a:rPr lang="en" sz="1500" b="1" i="0" u="none" strike="noStrike" cap="none">
                <a:solidFill>
                  <a:srgbClr val="64886C"/>
                </a:solidFill>
                <a:latin typeface="Lato"/>
                <a:ea typeface="Lato"/>
                <a:cs typeface="Lato"/>
                <a:sym typeface="Lato"/>
              </a:rPr>
            </a:br>
            <a:r>
              <a:rPr lang="en" sz="1500" b="1" i="0" u="none" strike="noStrike" cap="none">
                <a:solidFill>
                  <a:srgbClr val="64886C"/>
                </a:solidFill>
                <a:latin typeface="Lato"/>
                <a:ea typeface="Lato"/>
                <a:cs typeface="Lato"/>
                <a:sym typeface="Lato"/>
              </a:rPr>
              <a:t>messages using your social media account!</a:t>
            </a:r>
            <a:endParaRPr sz="1500" b="1" i="0" u="none" strike="noStrike" cap="none">
              <a:solidFill>
                <a:schemeClr val="dk1"/>
              </a:solidFill>
              <a:latin typeface="Lato"/>
              <a:ea typeface="Lato"/>
              <a:cs typeface="Lato"/>
              <a:sym typeface="Lato"/>
            </a:endParaRPr>
          </a:p>
        </p:txBody>
      </p:sp>
      <p:pic>
        <p:nvPicPr>
          <p:cNvPr id="182" name="Google Shape;182;p23"/>
          <p:cNvPicPr preferRelativeResize="0"/>
          <p:nvPr/>
        </p:nvPicPr>
        <p:blipFill rotWithShape="1">
          <a:blip r:embed="rId6">
            <a:alphaModFix/>
          </a:blip>
          <a:srcRect l="15426" t="60537" b="12282"/>
          <a:stretch/>
        </p:blipFill>
        <p:spPr>
          <a:xfrm>
            <a:off x="1193525" y="2287548"/>
            <a:ext cx="7538626" cy="1362801"/>
          </a:xfrm>
          <a:prstGeom prst="rect">
            <a:avLst/>
          </a:prstGeom>
          <a:noFill/>
          <a:ln>
            <a:noFill/>
          </a:ln>
        </p:spPr>
      </p:pic>
      <p:sp>
        <p:nvSpPr>
          <p:cNvPr id="183" name="Google Shape;183;p23"/>
          <p:cNvSpPr/>
          <p:nvPr/>
        </p:nvSpPr>
        <p:spPr>
          <a:xfrm flipH="1">
            <a:off x="3508723" y="2722694"/>
            <a:ext cx="676500" cy="188700"/>
          </a:xfrm>
          <a:prstGeom prst="rightArrow">
            <a:avLst>
              <a:gd name="adj1" fmla="val 50000"/>
              <a:gd name="adj2" fmla="val 50000"/>
            </a:avLst>
          </a:prstGeom>
          <a:solidFill>
            <a:srgbClr val="D18E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23"/>
          <p:cNvSpPr/>
          <p:nvPr/>
        </p:nvSpPr>
        <p:spPr>
          <a:xfrm>
            <a:off x="1002096" y="3221240"/>
            <a:ext cx="492600" cy="188700"/>
          </a:xfrm>
          <a:prstGeom prst="rightArrow">
            <a:avLst>
              <a:gd name="adj1" fmla="val 50000"/>
              <a:gd name="adj2" fmla="val 50000"/>
            </a:avLst>
          </a:prstGeom>
          <a:solidFill>
            <a:srgbClr val="D18E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4"/>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26</a:t>
            </a:fld>
            <a:endParaRPr/>
          </a:p>
        </p:txBody>
      </p:sp>
      <p:sp>
        <p:nvSpPr>
          <p:cNvPr id="190" name="Google Shape;190;p24"/>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24"/>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PROMOTING POPCORN | SEND EMAILS</a:t>
            </a:r>
            <a:endParaRPr sz="3000" b="1" i="0" u="none" strike="noStrike" cap="none">
              <a:solidFill>
                <a:srgbClr val="445743"/>
              </a:solidFill>
              <a:latin typeface="Lato"/>
              <a:ea typeface="Lato"/>
              <a:cs typeface="Lato"/>
              <a:sym typeface="Lato"/>
            </a:endParaRPr>
          </a:p>
        </p:txBody>
      </p:sp>
      <p:sp>
        <p:nvSpPr>
          <p:cNvPr id="192" name="Google Shape;192;p24"/>
          <p:cNvSpPr txBox="1"/>
          <p:nvPr/>
        </p:nvSpPr>
        <p:spPr>
          <a:xfrm>
            <a:off x="627125" y="1148550"/>
            <a:ext cx="8909700" cy="605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Lato"/>
                <a:ea typeface="Lato"/>
                <a:cs typeface="Lato"/>
                <a:sym typeface="Lato"/>
              </a:rPr>
              <a:t>Make a list and send it twice! </a:t>
            </a:r>
            <a:r>
              <a:rPr lang="en" sz="1500" b="1" i="0" u="none" strike="noStrike" cap="none">
                <a:solidFill>
                  <a:schemeClr val="dk1"/>
                </a:solidFill>
                <a:latin typeface="Lato"/>
                <a:ea typeface="Lato"/>
                <a:cs typeface="Lato"/>
                <a:sym typeface="Lato"/>
              </a:rPr>
              <a:t>Email is a great way to ask friends and family personally for their support of your Scout. There are multiple ways to make a connection!</a:t>
            </a: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Make a list of friends and family you think will support you in the popcorn sale. Try and list as many as you can think of in 5 minutes.</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Then, you can send an email right from your CAMP MASTERS Dashboard by clicking the gray button OR by using the quick send tool to the right.</a:t>
            </a:r>
            <a:br>
              <a:rPr lang="en" sz="1300" b="1" i="0" u="none" strike="noStrike" cap="none">
                <a:solidFill>
                  <a:schemeClr val="dk1"/>
                </a:solidFill>
                <a:latin typeface="Lato"/>
                <a:ea typeface="Lato"/>
                <a:cs typeface="Lato"/>
                <a:sym typeface="Lato"/>
              </a:rPr>
            </a:br>
            <a:br>
              <a:rPr lang="en" sz="1300" b="1" i="0" u="none" strike="noStrike" cap="none">
                <a:solidFill>
                  <a:schemeClr val="dk1"/>
                </a:solidFill>
                <a:latin typeface="Lato"/>
                <a:ea typeface="Lato"/>
                <a:cs typeface="Lato"/>
                <a:sym typeface="Lato"/>
              </a:rPr>
            </a:br>
            <a:br>
              <a:rPr lang="en" sz="1300" b="1" i="0" u="none" strike="noStrike" cap="none">
                <a:solidFill>
                  <a:schemeClr val="dk1"/>
                </a:solidFill>
                <a:latin typeface="Lato"/>
                <a:ea typeface="Lato"/>
                <a:cs typeface="Lato"/>
                <a:sym typeface="Lato"/>
              </a:rPr>
            </a:br>
            <a:br>
              <a:rPr lang="en" sz="1300" b="1" i="0" u="none" strike="noStrike" cap="none">
                <a:solidFill>
                  <a:schemeClr val="dk1"/>
                </a:solidFill>
                <a:latin typeface="Lato"/>
                <a:ea typeface="Lato"/>
                <a:cs typeface="Lato"/>
                <a:sym typeface="Lato"/>
              </a:rPr>
            </a:br>
            <a:br>
              <a:rPr lang="en" sz="1300" b="1" i="0" u="none" strike="noStrike" cap="none">
                <a:solidFill>
                  <a:schemeClr val="dk1"/>
                </a:solidFill>
                <a:latin typeface="Lato"/>
                <a:ea typeface="Lato"/>
                <a:cs typeface="Lato"/>
                <a:sym typeface="Lato"/>
              </a:rPr>
            </a:br>
            <a:br>
              <a:rPr lang="en" sz="1300" b="1" i="0" u="none" strike="noStrike" cap="none">
                <a:solidFill>
                  <a:schemeClr val="dk1"/>
                </a:solidFill>
                <a:latin typeface="Lato"/>
                <a:ea typeface="Lato"/>
                <a:cs typeface="Lato"/>
                <a:sym typeface="Lato"/>
              </a:rPr>
            </a:br>
            <a:br>
              <a:rPr lang="en" sz="1300" b="1" i="0" u="none" strike="noStrike" cap="none">
                <a:solidFill>
                  <a:schemeClr val="dk1"/>
                </a:solidFill>
                <a:latin typeface="Lato"/>
                <a:ea typeface="Lato"/>
                <a:cs typeface="Lato"/>
                <a:sym typeface="Lato"/>
              </a:rPr>
            </a:br>
            <a:br>
              <a:rPr lang="en" sz="1300" b="1" i="0" u="none" strike="noStrike" cap="none">
                <a:solidFill>
                  <a:schemeClr val="dk1"/>
                </a:solidFill>
                <a:latin typeface="Lato"/>
                <a:ea typeface="Lato"/>
                <a:cs typeface="Lato"/>
                <a:sym typeface="Lato"/>
              </a:rPr>
            </a:br>
            <a:endParaRPr sz="13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You can also </a:t>
            </a:r>
            <a:r>
              <a:rPr lang="en" sz="1500" b="1" i="0" u="none" strike="noStrike" cap="none">
                <a:solidFill>
                  <a:schemeClr val="dk1"/>
                </a:solidFill>
                <a:highlight>
                  <a:srgbClr val="FFFF00"/>
                </a:highlight>
                <a:latin typeface="Lato"/>
                <a:ea typeface="Lato"/>
                <a:cs typeface="Lato"/>
                <a:sym typeface="Lato"/>
              </a:rPr>
              <a:t>Copy your Online Order Link</a:t>
            </a:r>
            <a:r>
              <a:rPr lang="en" sz="1500" b="1" i="0" u="none" strike="noStrike" cap="none">
                <a:solidFill>
                  <a:schemeClr val="dk1"/>
                </a:solidFill>
                <a:latin typeface="Lato"/>
                <a:ea typeface="Lato"/>
                <a:cs typeface="Lato"/>
                <a:sym typeface="Lato"/>
              </a:rPr>
              <a:t> and send a personalized message from your inbox. CAMP MASTERS offers a </a:t>
            </a:r>
            <a:r>
              <a:rPr lang="en" sz="1500" b="1" i="0" u="sng" strike="noStrike" cap="none">
                <a:solidFill>
                  <a:schemeClr val="hlink"/>
                </a:solidFill>
                <a:latin typeface="Lato"/>
                <a:ea typeface="Lato"/>
                <a:cs typeface="Lato"/>
                <a:sym typeface="Lato"/>
                <a:hlinkClick r:id="rId3"/>
              </a:rPr>
              <a:t>great template</a:t>
            </a:r>
            <a:r>
              <a:rPr lang="en" sz="1500" b="1" i="0" u="none" strike="noStrike" cap="none">
                <a:solidFill>
                  <a:schemeClr val="dk1"/>
                </a:solidFill>
                <a:latin typeface="Lato"/>
                <a:ea typeface="Lato"/>
                <a:cs typeface="Lato"/>
                <a:sym typeface="Lato"/>
              </a:rPr>
              <a:t> to get you  started. </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a:solidFill>
                  <a:schemeClr val="dk1"/>
                </a:solidFill>
                <a:latin typeface="Lato"/>
                <a:ea typeface="Lato"/>
                <a:cs typeface="Lato"/>
                <a:sym typeface="Lato"/>
              </a:rPr>
              <a:t>After a few days, send the </a:t>
            </a:r>
            <a:r>
              <a:rPr lang="en" sz="1500" b="1" i="0" u="sng" strike="noStrike" cap="none">
                <a:solidFill>
                  <a:schemeClr val="hlink"/>
                </a:solidFill>
                <a:latin typeface="Lato"/>
                <a:ea typeface="Lato"/>
                <a:cs typeface="Lato"/>
                <a:sym typeface="Lato"/>
                <a:hlinkClick r:id="rId3"/>
              </a:rPr>
              <a:t>follow up message</a:t>
            </a:r>
            <a:r>
              <a:rPr lang="en" sz="1500" b="1" i="0" u="none" strike="noStrike" cap="none">
                <a:solidFill>
                  <a:schemeClr val="dk1"/>
                </a:solidFill>
                <a:latin typeface="Lato"/>
                <a:ea typeface="Lato"/>
                <a:cs typeface="Lato"/>
                <a:sym typeface="Lato"/>
              </a:rPr>
              <a:t> to anyone you haven’t heard from. Sometimes people get busy and forget. Or don’t have time to order right when you email them. It’s OKAY to gently remind them of your request for their support.</a:t>
            </a:r>
            <a:endParaRPr sz="1500" b="1" i="0" u="none" strike="noStrike" cap="none">
              <a:solidFill>
                <a:srgbClr val="64886C"/>
              </a:solidFill>
              <a:latin typeface="Lato"/>
              <a:ea typeface="Lato"/>
              <a:cs typeface="Lato"/>
              <a:sym typeface="Lato"/>
            </a:endParaRPr>
          </a:p>
        </p:txBody>
      </p:sp>
      <p:pic>
        <p:nvPicPr>
          <p:cNvPr id="193" name="Google Shape;193;p24"/>
          <p:cNvPicPr preferRelativeResize="0"/>
          <p:nvPr/>
        </p:nvPicPr>
        <p:blipFill rotWithShape="1">
          <a:blip r:embed="rId4">
            <a:alphaModFix/>
          </a:blip>
          <a:srcRect l="15426" t="60304" b="12284"/>
          <a:stretch/>
        </p:blipFill>
        <p:spPr>
          <a:xfrm>
            <a:off x="1162050" y="3516619"/>
            <a:ext cx="7538626" cy="1374324"/>
          </a:xfrm>
          <a:prstGeom prst="rect">
            <a:avLst/>
          </a:prstGeom>
          <a:noFill/>
          <a:ln>
            <a:noFill/>
          </a:ln>
        </p:spPr>
      </p:pic>
      <p:sp>
        <p:nvSpPr>
          <p:cNvPr id="194" name="Google Shape;194;p24"/>
          <p:cNvSpPr/>
          <p:nvPr/>
        </p:nvSpPr>
        <p:spPr>
          <a:xfrm flipH="1">
            <a:off x="8024173" y="3936029"/>
            <a:ext cx="676500" cy="188700"/>
          </a:xfrm>
          <a:prstGeom prst="rightArrow">
            <a:avLst>
              <a:gd name="adj1" fmla="val 50000"/>
              <a:gd name="adj2" fmla="val 50000"/>
            </a:avLst>
          </a:prstGeom>
          <a:solidFill>
            <a:srgbClr val="D18E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4"/>
          <p:cNvSpPr/>
          <p:nvPr/>
        </p:nvSpPr>
        <p:spPr>
          <a:xfrm>
            <a:off x="3256866" y="4680908"/>
            <a:ext cx="267300" cy="340500"/>
          </a:xfrm>
          <a:prstGeom prst="upArrow">
            <a:avLst>
              <a:gd name="adj1" fmla="val 50000"/>
              <a:gd name="adj2" fmla="val 50000"/>
            </a:avLst>
          </a:prstGeom>
          <a:solidFill>
            <a:srgbClr val="D18E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24"/>
          <p:cNvSpPr/>
          <p:nvPr/>
        </p:nvSpPr>
        <p:spPr>
          <a:xfrm flipH="1">
            <a:off x="3849823" y="4214279"/>
            <a:ext cx="676500" cy="188700"/>
          </a:xfrm>
          <a:prstGeom prst="rightArrow">
            <a:avLst>
              <a:gd name="adj1" fmla="val 50000"/>
              <a:gd name="adj2" fmla="val 50000"/>
            </a:avLst>
          </a:prstGeom>
          <a:solidFill>
            <a:srgbClr val="D18E4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25"/>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27</a:t>
            </a:fld>
            <a:endParaRPr/>
          </a:p>
        </p:txBody>
      </p:sp>
      <p:sp>
        <p:nvSpPr>
          <p:cNvPr id="202" name="Google Shape;202;p25"/>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5"/>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PROMOTING POPCORN | VIDEO CALLS</a:t>
            </a:r>
            <a:endParaRPr sz="3000" b="1" i="0" u="none" strike="noStrike" cap="none">
              <a:solidFill>
                <a:srgbClr val="445743"/>
              </a:solidFill>
              <a:latin typeface="Lato"/>
              <a:ea typeface="Lato"/>
              <a:cs typeface="Lato"/>
              <a:sym typeface="Lato"/>
            </a:endParaRPr>
          </a:p>
        </p:txBody>
      </p:sp>
      <p:sp>
        <p:nvSpPr>
          <p:cNvPr id="204" name="Google Shape;204;p25"/>
          <p:cNvSpPr txBox="1"/>
          <p:nvPr/>
        </p:nvSpPr>
        <p:spPr>
          <a:xfrm>
            <a:off x="627125" y="1148550"/>
            <a:ext cx="8909700" cy="605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Lato"/>
                <a:ea typeface="Lato"/>
                <a:cs typeface="Lato"/>
                <a:sym typeface="Lato"/>
              </a:rPr>
              <a:t>Connect and catch up! </a:t>
            </a:r>
            <a:r>
              <a:rPr lang="en" sz="1500" b="1" i="0" u="none" strike="noStrike" cap="none">
                <a:solidFill>
                  <a:schemeClr val="dk1"/>
                </a:solidFill>
                <a:latin typeface="Lato"/>
                <a:ea typeface="Lato"/>
                <a:cs typeface="Lato"/>
                <a:sym typeface="Lato"/>
              </a:rPr>
              <a:t>Some of your friends and family will appreciate you asking for their support in person. It’s kind of hard to do right now. But you can easily connect using </a:t>
            </a:r>
            <a:r>
              <a:rPr lang="en" sz="1500" b="1" i="0" u="sng" strike="noStrike" cap="none">
                <a:solidFill>
                  <a:schemeClr val="hlink"/>
                </a:solidFill>
                <a:latin typeface="Lato"/>
                <a:ea typeface="Lato"/>
                <a:cs typeface="Lato"/>
                <a:sym typeface="Lato"/>
                <a:hlinkClick r:id="rId3"/>
              </a:rPr>
              <a:t>Facetime</a:t>
            </a:r>
            <a:r>
              <a:rPr lang="en" sz="1500" b="1" i="0" u="none" strike="noStrike" cap="none">
                <a:solidFill>
                  <a:schemeClr val="dk1"/>
                </a:solidFill>
                <a:latin typeface="Lato"/>
                <a:ea typeface="Lato"/>
                <a:cs typeface="Lato"/>
                <a:sym typeface="Lato"/>
              </a:rPr>
              <a:t>, </a:t>
            </a:r>
            <a:r>
              <a:rPr lang="en" sz="1500" b="1" i="0" u="sng" strike="noStrike" cap="none">
                <a:solidFill>
                  <a:schemeClr val="hlink"/>
                </a:solidFill>
                <a:latin typeface="Lato"/>
                <a:ea typeface="Lato"/>
                <a:cs typeface="Lato"/>
                <a:sym typeface="Lato"/>
                <a:hlinkClick r:id="rId4"/>
              </a:rPr>
              <a:t>Google Meet</a:t>
            </a:r>
            <a:r>
              <a:rPr lang="en" sz="1500" b="1" i="0" u="none" strike="noStrike" cap="none">
                <a:solidFill>
                  <a:schemeClr val="dk1"/>
                </a:solidFill>
                <a:latin typeface="Lato"/>
                <a:ea typeface="Lato"/>
                <a:cs typeface="Lato"/>
                <a:sym typeface="Lato"/>
              </a:rPr>
              <a:t>, </a:t>
            </a:r>
            <a:r>
              <a:rPr lang="en" sz="1500" b="1" i="0" u="sng" strike="noStrike" cap="none">
                <a:solidFill>
                  <a:schemeClr val="hlink"/>
                </a:solidFill>
                <a:latin typeface="Lato"/>
                <a:ea typeface="Lato"/>
                <a:cs typeface="Lato"/>
                <a:sym typeface="Lato"/>
                <a:hlinkClick r:id="rId5"/>
              </a:rPr>
              <a:t>Zoom</a:t>
            </a:r>
            <a:r>
              <a:rPr lang="en" sz="1500" b="1" i="0" u="none" strike="noStrike" cap="none">
                <a:solidFill>
                  <a:schemeClr val="dk1"/>
                </a:solidFill>
                <a:latin typeface="Lato"/>
                <a:ea typeface="Lato"/>
                <a:cs typeface="Lato"/>
                <a:sym typeface="Lato"/>
              </a:rPr>
              <a:t> or one of the many other video call platforms out there.</a:t>
            </a: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Each of the platforms above are free to use, but will require a phone or online account.</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Once you’ve set up your account, send an email invite to the other person with instructions on how to join you. (Note: these can be copied from the platform in most cases.)</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a:solidFill>
                  <a:schemeClr val="dk1"/>
                </a:solidFill>
                <a:latin typeface="Lato"/>
                <a:ea typeface="Lato"/>
                <a:cs typeface="Lato"/>
                <a:sym typeface="Lato"/>
              </a:rPr>
              <a:t>Connect with them on the platform and</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let them know it’s POPCORN time!</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a:solidFill>
                  <a:schemeClr val="dk1"/>
                </a:solidFill>
                <a:latin typeface="Lato"/>
                <a:ea typeface="Lato"/>
                <a:cs typeface="Lato"/>
                <a:sym typeface="Lato"/>
              </a:rPr>
              <a:t>Ask for their support using your </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CAMP MASTERS popcorn script.</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a:solidFill>
                  <a:schemeClr val="dk1"/>
                </a:solidFill>
                <a:latin typeface="Lato"/>
                <a:ea typeface="Lato"/>
                <a:cs typeface="Lato"/>
                <a:sym typeface="Lato"/>
              </a:rPr>
              <a:t>You can give them the option to order</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Online or complete a TAKE ORDER for</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them using the CAMP MASTERS app.</a:t>
            </a:r>
            <a:br>
              <a:rPr lang="en" sz="1500" b="1" i="0" u="none" strike="noStrike" cap="none">
                <a:solidFill>
                  <a:schemeClr val="dk1"/>
                </a:solidFill>
                <a:latin typeface="Lato"/>
                <a:ea typeface="Lato"/>
                <a:cs typeface="Lato"/>
                <a:sym typeface="Lato"/>
              </a:rPr>
            </a:br>
            <a:br>
              <a:rPr lang="en" sz="1500" b="1" i="0" u="none" strike="noStrike" cap="none">
                <a:solidFill>
                  <a:schemeClr val="dk1"/>
                </a:solidFill>
                <a:latin typeface="Lato"/>
                <a:ea typeface="Lato"/>
                <a:cs typeface="Lato"/>
                <a:sym typeface="Lato"/>
              </a:rPr>
            </a:br>
            <a:r>
              <a:rPr lang="en" sz="1500" b="1" i="0" u="none" strike="noStrike" cap="none">
                <a:solidFill>
                  <a:srgbClr val="64886C"/>
                </a:solidFill>
                <a:latin typeface="Lato"/>
                <a:ea typeface="Lato"/>
                <a:cs typeface="Lato"/>
                <a:sym typeface="Lato"/>
              </a:rPr>
              <a:t>Note: Take Orders will be delivered by</a:t>
            </a:r>
            <a:br>
              <a:rPr lang="en" sz="1500" b="1" i="0" u="none" strike="noStrike" cap="none">
                <a:solidFill>
                  <a:srgbClr val="64886C"/>
                </a:solidFill>
                <a:latin typeface="Lato"/>
                <a:ea typeface="Lato"/>
                <a:cs typeface="Lato"/>
                <a:sym typeface="Lato"/>
              </a:rPr>
            </a:br>
            <a:r>
              <a:rPr lang="en" sz="1500" b="1" i="0" u="none" strike="noStrike" cap="none">
                <a:solidFill>
                  <a:srgbClr val="64886C"/>
                </a:solidFill>
                <a:latin typeface="Lato"/>
                <a:ea typeface="Lato"/>
                <a:cs typeface="Lato"/>
                <a:sym typeface="Lato"/>
              </a:rPr>
              <a:t>you to the customer. Online orders ship</a:t>
            </a:r>
            <a:br>
              <a:rPr lang="en" sz="1500" b="1" i="0" u="none" strike="noStrike" cap="none">
                <a:solidFill>
                  <a:srgbClr val="64886C"/>
                </a:solidFill>
                <a:latin typeface="Lato"/>
                <a:ea typeface="Lato"/>
                <a:cs typeface="Lato"/>
                <a:sym typeface="Lato"/>
              </a:rPr>
            </a:br>
            <a:r>
              <a:rPr lang="en" sz="1500" b="1" i="0" u="none" strike="noStrike" cap="none">
                <a:solidFill>
                  <a:srgbClr val="64886C"/>
                </a:solidFill>
                <a:latin typeface="Lato"/>
                <a:ea typeface="Lato"/>
                <a:cs typeface="Lato"/>
                <a:sym typeface="Lato"/>
              </a:rPr>
              <a:t>Free to their door.</a:t>
            </a:r>
            <a:endParaRPr sz="1500" b="1" i="0" u="none" strike="noStrike" cap="none">
              <a:solidFill>
                <a:srgbClr val="64886C"/>
              </a:solidFill>
              <a:latin typeface="Lato"/>
              <a:ea typeface="Lato"/>
              <a:cs typeface="Lato"/>
              <a:sym typeface="Lato"/>
            </a:endParaRPr>
          </a:p>
        </p:txBody>
      </p:sp>
      <p:pic>
        <p:nvPicPr>
          <p:cNvPr id="205" name="Google Shape;205;p25"/>
          <p:cNvPicPr preferRelativeResize="0"/>
          <p:nvPr/>
        </p:nvPicPr>
        <p:blipFill rotWithShape="1">
          <a:blip r:embed="rId6">
            <a:alphaModFix/>
          </a:blip>
          <a:srcRect/>
          <a:stretch/>
        </p:blipFill>
        <p:spPr>
          <a:xfrm>
            <a:off x="4610249" y="3693352"/>
            <a:ext cx="5448148" cy="40790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6"/>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28</a:t>
            </a:fld>
            <a:endParaRPr/>
          </a:p>
        </p:txBody>
      </p:sp>
      <p:sp>
        <p:nvSpPr>
          <p:cNvPr id="211" name="Google Shape;211;p26"/>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26"/>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PROMOTING POPCORN | POPCORN PARTIES</a:t>
            </a:r>
            <a:endParaRPr sz="3000" b="1" i="0" u="none" strike="noStrike" cap="none">
              <a:solidFill>
                <a:srgbClr val="445743"/>
              </a:solidFill>
              <a:latin typeface="Lato"/>
              <a:ea typeface="Lato"/>
              <a:cs typeface="Lato"/>
              <a:sym typeface="Lato"/>
            </a:endParaRPr>
          </a:p>
        </p:txBody>
      </p:sp>
      <p:sp>
        <p:nvSpPr>
          <p:cNvPr id="213" name="Google Shape;213;p26"/>
          <p:cNvSpPr txBox="1"/>
          <p:nvPr/>
        </p:nvSpPr>
        <p:spPr>
          <a:xfrm>
            <a:off x="685898" y="1013577"/>
            <a:ext cx="8909700" cy="605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Lato"/>
                <a:ea typeface="Lato"/>
                <a:cs typeface="Lato"/>
                <a:sym typeface="Lato"/>
              </a:rPr>
              <a:t>Bust out the popcorn for PARTY TIME! </a:t>
            </a:r>
            <a:r>
              <a:rPr lang="en" sz="1500" b="1" i="0" u="none" strike="noStrike" cap="none">
                <a:solidFill>
                  <a:schemeClr val="dk1"/>
                </a:solidFill>
                <a:latin typeface="Lato"/>
                <a:ea typeface="Lato"/>
                <a:cs typeface="Lato"/>
                <a:sym typeface="Lato"/>
              </a:rPr>
              <a:t>We may not be able to get together, but that doesn’t mean we can’t still host a rockin’ P-A-R-T-Y. Invite your friends and family to join you for a virtual popcorn party by using a video conference platform like </a:t>
            </a:r>
            <a:r>
              <a:rPr lang="en" sz="1500" b="1" i="0" u="sng" strike="noStrike" cap="none">
                <a:solidFill>
                  <a:schemeClr val="hlink"/>
                </a:solidFill>
                <a:latin typeface="Lato"/>
                <a:ea typeface="Lato"/>
                <a:cs typeface="Lato"/>
                <a:sym typeface="Lato"/>
                <a:hlinkClick r:id="rId3"/>
              </a:rPr>
              <a:t>Google Meet</a:t>
            </a:r>
            <a:r>
              <a:rPr lang="en" sz="1500" b="1" i="0" u="none" strike="noStrike" cap="none">
                <a:solidFill>
                  <a:schemeClr val="dk1"/>
                </a:solidFill>
                <a:latin typeface="Lato"/>
                <a:ea typeface="Lato"/>
                <a:cs typeface="Lato"/>
                <a:sym typeface="Lato"/>
              </a:rPr>
              <a:t> or </a:t>
            </a:r>
            <a:r>
              <a:rPr lang="en" sz="1500" b="1" i="0" u="sng" strike="noStrike" cap="none">
                <a:solidFill>
                  <a:schemeClr val="hlink"/>
                </a:solidFill>
                <a:latin typeface="Lato"/>
                <a:ea typeface="Lato"/>
                <a:cs typeface="Lato"/>
                <a:sym typeface="Lato"/>
                <a:hlinkClick r:id="rId4"/>
              </a:rPr>
              <a:t>Zoom</a:t>
            </a:r>
            <a:r>
              <a:rPr lang="en" sz="1500" b="1" i="0" u="none" strike="noStrike" cap="none">
                <a:solidFill>
                  <a:schemeClr val="dk1"/>
                </a:solidFill>
                <a:latin typeface="Lato"/>
                <a:ea typeface="Lato"/>
                <a:cs typeface="Lato"/>
                <a:sym typeface="Lato"/>
              </a:rPr>
              <a:t>.</a:t>
            </a: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r>
              <a:rPr lang="en" sz="1500" b="1" i="0" u="none" strike="noStrike" cap="none">
                <a:solidFill>
                  <a:schemeClr val="dk1"/>
                </a:solidFill>
                <a:latin typeface="Lato"/>
                <a:ea typeface="Lato"/>
                <a:cs typeface="Lato"/>
                <a:sym typeface="Lato"/>
              </a:rPr>
              <a:t>Make a guest list for your party and </a:t>
            </a:r>
            <a:r>
              <a:rPr lang="en" sz="1500" b="1" i="0" u="sng" strike="noStrike" cap="none">
                <a:solidFill>
                  <a:schemeClr val="hlink"/>
                </a:solidFill>
                <a:latin typeface="Lato"/>
                <a:ea typeface="Lato"/>
                <a:cs typeface="Lato"/>
                <a:sym typeface="Lato"/>
                <a:hlinkClick r:id="rId5"/>
              </a:rPr>
              <a:t>send out the invitations</a:t>
            </a:r>
            <a:r>
              <a:rPr lang="en" sz="1500" b="1" i="0" u="none" strike="noStrike" cap="none">
                <a:solidFill>
                  <a:schemeClr val="dk1"/>
                </a:solidFill>
                <a:latin typeface="Lato"/>
                <a:ea typeface="Lato"/>
                <a:cs typeface="Lato"/>
                <a:sym typeface="Lato"/>
              </a:rPr>
              <a:t>. Don’t forget to include the link to your virtual party room!</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r>
              <a:rPr lang="en" sz="1500" b="1" i="0" u="none" strike="noStrike" cap="none">
                <a:solidFill>
                  <a:schemeClr val="dk1"/>
                </a:solidFill>
                <a:latin typeface="Lato"/>
                <a:ea typeface="Lato"/>
                <a:cs typeface="Lato"/>
                <a:sym typeface="Lato"/>
              </a:rPr>
              <a:t>Get prepared to go live by grabbing your Take Order form and securing any show-n-sell products you want on-hand from your Popcorn Kernel. It’s good to have at least your personal favorites on hand to show off to your guests. 				</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									</a:t>
            </a:r>
            <a:r>
              <a:rPr lang="en" sz="1800" b="1" i="0" u="sng" strike="noStrike" cap="none">
                <a:solidFill>
                  <a:srgbClr val="64886C"/>
                </a:solidFill>
                <a:latin typeface="Lato"/>
                <a:ea typeface="Lato"/>
                <a:cs typeface="Lato"/>
                <a:sym typeface="Lato"/>
              </a:rPr>
              <a:t>During the party:</a:t>
            </a:r>
            <a:br>
              <a:rPr lang="en" sz="1800" b="1" i="0" u="sng" strike="noStrike" cap="none">
                <a:solidFill>
                  <a:srgbClr val="64886C"/>
                </a:solidFill>
                <a:latin typeface="Lato"/>
                <a:ea typeface="Lato"/>
                <a:cs typeface="Lato"/>
                <a:sym typeface="Lato"/>
              </a:rPr>
            </a:br>
            <a:endParaRPr sz="300" b="1" i="0" u="sng" strike="noStrike" cap="none">
              <a:solidFill>
                <a:srgbClr val="64886C"/>
              </a:solidFill>
              <a:latin typeface="Lato"/>
              <a:ea typeface="Lato"/>
              <a:cs typeface="Lato"/>
              <a:sym typeface="Lato"/>
            </a:endParaRPr>
          </a:p>
          <a:p>
            <a:pPr marL="4114800" marR="0" lvl="0" indent="-323850" algn="l" rtl="0">
              <a:lnSpc>
                <a:spcPct val="12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Introduce yourself</a:t>
            </a:r>
            <a:endParaRPr sz="1500" b="1" i="0" u="none" strike="noStrike" cap="none">
              <a:solidFill>
                <a:schemeClr val="dk1"/>
              </a:solidFill>
              <a:latin typeface="Lato"/>
              <a:ea typeface="Lato"/>
              <a:cs typeface="Lato"/>
              <a:sym typeface="Lato"/>
            </a:endParaRPr>
          </a:p>
          <a:p>
            <a:pPr marL="4114800" marR="0" lvl="0" indent="-323850" algn="l" rtl="0">
              <a:lnSpc>
                <a:spcPct val="12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Thank everyone for coming </a:t>
            </a:r>
            <a:endParaRPr sz="1500" b="1" i="0" u="none" strike="noStrike" cap="none">
              <a:solidFill>
                <a:schemeClr val="dk1"/>
              </a:solidFill>
              <a:latin typeface="Lato"/>
              <a:ea typeface="Lato"/>
              <a:cs typeface="Lato"/>
              <a:sym typeface="Lato"/>
            </a:endParaRPr>
          </a:p>
          <a:p>
            <a:pPr marL="4114800" marR="0" lvl="0" indent="-323850" algn="l" rtl="0">
              <a:lnSpc>
                <a:spcPct val="12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Talk about what Scouting means to you</a:t>
            </a:r>
            <a:endParaRPr sz="1500" b="1" i="0" u="none" strike="noStrike" cap="none">
              <a:solidFill>
                <a:schemeClr val="dk1"/>
              </a:solidFill>
              <a:latin typeface="Lato"/>
              <a:ea typeface="Lato"/>
              <a:cs typeface="Lato"/>
              <a:sym typeface="Lato"/>
            </a:endParaRPr>
          </a:p>
          <a:p>
            <a:pPr marL="4114800" marR="0" lvl="0" indent="-323850" algn="l" rtl="0">
              <a:lnSpc>
                <a:spcPct val="12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Introduce each of the available products</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 Give a description</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 Show the popcorn</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 Share what you like about it</a:t>
            </a:r>
            <a:br>
              <a:rPr lang="en" sz="1500" b="1" i="0" u="none" strike="noStrike" cap="none">
                <a:solidFill>
                  <a:schemeClr val="dk1"/>
                </a:solidFill>
                <a:latin typeface="Lato"/>
                <a:ea typeface="Lato"/>
                <a:cs typeface="Lato"/>
                <a:sym typeface="Lato"/>
              </a:rPr>
            </a:br>
            <a:r>
              <a:rPr lang="en" sz="1500" b="1" i="0" u="none" strike="noStrike" cap="none">
                <a:solidFill>
                  <a:schemeClr val="dk1"/>
                </a:solidFill>
                <a:latin typeface="Lato"/>
                <a:ea typeface="Lato"/>
                <a:cs typeface="Lato"/>
                <a:sym typeface="Lato"/>
              </a:rPr>
              <a:t>+ Encourage them to ask questions</a:t>
            </a:r>
            <a:endParaRPr sz="1500" b="1" i="0" u="none" strike="noStrike" cap="none">
              <a:solidFill>
                <a:schemeClr val="dk1"/>
              </a:solidFill>
              <a:latin typeface="Lato"/>
              <a:ea typeface="Lato"/>
              <a:cs typeface="Lato"/>
              <a:sym typeface="Lato"/>
            </a:endParaRPr>
          </a:p>
          <a:p>
            <a:pPr marL="4114800" marR="0" lvl="0" indent="-323850" algn="l" rtl="0">
              <a:lnSpc>
                <a:spcPct val="12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Close by asking each person for their support. You can take orders live or reach out to them after the party by email or phone.</a:t>
            </a:r>
            <a:endParaRPr sz="1500" b="1" i="0" u="none" strike="noStrike" cap="none">
              <a:solidFill>
                <a:schemeClr val="dk1"/>
              </a:solidFill>
              <a:latin typeface="Lato"/>
              <a:ea typeface="Lato"/>
              <a:cs typeface="Lato"/>
              <a:sym typeface="Lato"/>
            </a:endParaRPr>
          </a:p>
        </p:txBody>
      </p:sp>
      <p:pic>
        <p:nvPicPr>
          <p:cNvPr id="214" name="Google Shape;214;p26"/>
          <p:cNvPicPr preferRelativeResize="0"/>
          <p:nvPr/>
        </p:nvPicPr>
        <p:blipFill rotWithShape="1">
          <a:blip r:embed="rId6">
            <a:alphaModFix/>
          </a:blip>
          <a:srcRect/>
          <a:stretch/>
        </p:blipFill>
        <p:spPr>
          <a:xfrm>
            <a:off x="156750" y="4142600"/>
            <a:ext cx="4531102" cy="36297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7"/>
          <p:cNvPicPr preferRelativeResize="0"/>
          <p:nvPr/>
        </p:nvPicPr>
        <p:blipFill rotWithShape="1">
          <a:blip r:embed="rId3">
            <a:alphaModFix/>
          </a:blip>
          <a:srcRect/>
          <a:stretch/>
        </p:blipFill>
        <p:spPr>
          <a:xfrm>
            <a:off x="2437188" y="5618625"/>
            <a:ext cx="5838024" cy="2153775"/>
          </a:xfrm>
          <a:prstGeom prst="rect">
            <a:avLst/>
          </a:prstGeom>
          <a:noFill/>
          <a:ln>
            <a:noFill/>
          </a:ln>
        </p:spPr>
      </p:pic>
      <p:sp>
        <p:nvSpPr>
          <p:cNvPr id="220" name="Google Shape;220;p27"/>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29</a:t>
            </a:fld>
            <a:endParaRPr/>
          </a:p>
        </p:txBody>
      </p:sp>
      <p:sp>
        <p:nvSpPr>
          <p:cNvPr id="221" name="Google Shape;221;p27"/>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27"/>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PROMOTING POPCORN | POPCORN SQUAD</a:t>
            </a:r>
            <a:endParaRPr sz="3000" b="1" i="0" u="none" strike="noStrike" cap="none">
              <a:solidFill>
                <a:srgbClr val="445743"/>
              </a:solidFill>
              <a:latin typeface="Lato"/>
              <a:ea typeface="Lato"/>
              <a:cs typeface="Lato"/>
              <a:sym typeface="Lato"/>
            </a:endParaRPr>
          </a:p>
        </p:txBody>
      </p:sp>
      <p:sp>
        <p:nvSpPr>
          <p:cNvPr id="223" name="Google Shape;223;p27"/>
          <p:cNvSpPr txBox="1"/>
          <p:nvPr/>
        </p:nvSpPr>
        <p:spPr>
          <a:xfrm>
            <a:off x="627125" y="1148550"/>
            <a:ext cx="8909700" cy="605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Lato"/>
                <a:ea typeface="Lato"/>
                <a:cs typeface="Lato"/>
                <a:sym typeface="Lato"/>
              </a:rPr>
              <a:t>CREATE YOUR POPCORN SQUAD! </a:t>
            </a:r>
            <a:r>
              <a:rPr lang="en" sz="1500" b="1" i="0" u="none" strike="noStrike" cap="none">
                <a:solidFill>
                  <a:schemeClr val="dk1"/>
                </a:solidFill>
                <a:latin typeface="Lato"/>
                <a:ea typeface="Lato"/>
                <a:cs typeface="Lato"/>
                <a:sym typeface="Lato"/>
              </a:rPr>
              <a:t>Ask your friends, family and neighbors to help spread the word about your popcorn sale!</a:t>
            </a: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Make a list of everyone you can think of in 5 minutes who would happily tell others about your popcorn sale.</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Reach out to them personally and ask for their support. Here are just a few of the ways they can serve on your popcorn squad:</a:t>
            </a:r>
            <a:endParaRPr sz="1500" b="1"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Distributing cards or door hangers where they live and work.</a:t>
            </a:r>
            <a:endParaRPr sz="1500" b="1"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Sharing posts on their social media accounts.</a:t>
            </a:r>
            <a:endParaRPr sz="1500" b="1"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Hosting a virtual popcorn party with you.</a:t>
            </a:r>
            <a:endParaRPr sz="1500" b="1"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Emailing your online ordering link to people they know.</a:t>
            </a:r>
            <a:endParaRPr sz="1500" b="1"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Asking their boss and co-workers to Support a Scout this year.</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a:solidFill>
                  <a:schemeClr val="dk1"/>
                </a:solidFill>
                <a:latin typeface="Lato"/>
                <a:ea typeface="Lato"/>
                <a:cs typeface="Lato"/>
                <a:sym typeface="Lato"/>
              </a:rPr>
              <a:t>Think of fun challenges or ways you can help your popcorn squad celebrate their hard work and contribution to your popcorn fundraising success!</a:t>
            </a:r>
            <a:endParaRPr sz="1500" b="1" i="0" u="none" strike="noStrike" cap="none">
              <a:solidFill>
                <a:schemeClr val="dk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7"/>
          <p:cNvPicPr preferRelativeResize="0"/>
          <p:nvPr/>
        </p:nvPicPr>
        <p:blipFill rotWithShape="1">
          <a:blip r:embed="rId3">
            <a:alphaModFix/>
          </a:blip>
          <a:srcRect l="38443" t="37877" r="38327" b="45850"/>
          <a:stretch/>
        </p:blipFill>
        <p:spPr>
          <a:xfrm>
            <a:off x="5930000" y="1151050"/>
            <a:ext cx="3683026" cy="1451285"/>
          </a:xfrm>
          <a:prstGeom prst="rect">
            <a:avLst/>
          </a:prstGeom>
          <a:noFill/>
          <a:ln>
            <a:noFill/>
          </a:ln>
        </p:spPr>
      </p:pic>
      <p:sp>
        <p:nvSpPr>
          <p:cNvPr id="97" name="Google Shape;97;p17"/>
          <p:cNvSpPr txBox="1"/>
          <p:nvPr/>
        </p:nvSpPr>
        <p:spPr>
          <a:xfrm>
            <a:off x="627125" y="1162075"/>
            <a:ext cx="8797200" cy="6279900"/>
          </a:xfrm>
          <a:prstGeom prst="rect">
            <a:avLst/>
          </a:prstGeom>
          <a:noFill/>
          <a:ln>
            <a:noFill/>
          </a:ln>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Clr>
                <a:srgbClr val="000000"/>
              </a:buClr>
              <a:buSzPts val="1500"/>
              <a:buFont typeface="Lato"/>
              <a:buAutoNum type="arabicPeriod" startAt="8"/>
            </a:pPr>
            <a:r>
              <a:rPr lang="en" sz="1500" b="1" i="0" u="none" strike="noStrike" cap="none" dirty="0">
                <a:solidFill>
                  <a:schemeClr val="dk1"/>
                </a:solidFill>
                <a:latin typeface="Lato"/>
                <a:ea typeface="Lato"/>
                <a:cs typeface="Lato"/>
                <a:sym typeface="Lato"/>
              </a:rPr>
              <a:t>If you see this message, there are a few more steps. </a:t>
            </a:r>
            <a:br>
              <a:rPr lang="en" sz="1500" b="1" i="0" u="none" strike="noStrike" cap="none" dirty="0">
                <a:solidFill>
                  <a:schemeClr val="dk1"/>
                </a:solidFill>
                <a:latin typeface="Lato"/>
                <a:ea typeface="Lato"/>
                <a:cs typeface="Lato"/>
                <a:sym typeface="Lato"/>
              </a:rPr>
            </a:br>
            <a:r>
              <a:rPr lang="en" sz="1500" b="1" i="0" u="none" strike="noStrike" cap="none" dirty="0">
                <a:solidFill>
                  <a:schemeClr val="dk1"/>
                </a:solidFill>
                <a:latin typeface="Lato"/>
                <a:ea typeface="Lato"/>
                <a:cs typeface="Lato"/>
                <a:sym typeface="Lato"/>
              </a:rPr>
              <a:t>Otherwise, you can skip to the next page.</a:t>
            </a:r>
            <a:br>
              <a:rPr lang="en" sz="1500" b="1" i="0" u="none" strike="noStrike" cap="none" dirty="0">
                <a:solidFill>
                  <a:schemeClr val="dk1"/>
                </a:solidFill>
                <a:latin typeface="Lato"/>
                <a:ea typeface="Lato"/>
                <a:cs typeface="Lato"/>
                <a:sym typeface="Lato"/>
              </a:rPr>
            </a:br>
            <a:endParaRPr sz="1500" b="1"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startAt="8"/>
            </a:pPr>
            <a:r>
              <a:rPr lang="en" sz="1500" b="1" i="0" u="none" strike="noStrike" cap="none" dirty="0">
                <a:solidFill>
                  <a:schemeClr val="dk1"/>
                </a:solidFill>
                <a:latin typeface="Lato"/>
                <a:ea typeface="Lato"/>
                <a:cs typeface="Lato"/>
                <a:sym typeface="Lato"/>
              </a:rPr>
              <a:t>If you’re with the same Unit, click the </a:t>
            </a:r>
            <a:r>
              <a:rPr lang="en" sz="1500" b="1" i="0" u="none" strike="noStrike" cap="none" dirty="0">
                <a:solidFill>
                  <a:srgbClr val="64886C"/>
                </a:solidFill>
                <a:latin typeface="Lato"/>
                <a:ea typeface="Lato"/>
                <a:cs typeface="Lato"/>
                <a:sym typeface="Lato"/>
              </a:rPr>
              <a:t>green Sign In button</a:t>
            </a:r>
            <a:r>
              <a:rPr lang="en" sz="1500" b="1" i="0" u="none" strike="noStrike" cap="none" dirty="0">
                <a:solidFill>
                  <a:schemeClr val="dk1"/>
                </a:solidFill>
                <a:latin typeface="Lato"/>
                <a:ea typeface="Lato"/>
                <a:cs typeface="Lato"/>
                <a:sym typeface="Lato"/>
              </a:rPr>
              <a:t>.</a:t>
            </a:r>
            <a:br>
              <a:rPr lang="en" sz="1500" b="1" i="0" u="none" strike="noStrike" cap="none" dirty="0">
                <a:solidFill>
                  <a:schemeClr val="dk1"/>
                </a:solidFill>
                <a:latin typeface="Lato"/>
                <a:ea typeface="Lato"/>
                <a:cs typeface="Lato"/>
                <a:sym typeface="Lato"/>
              </a:rPr>
            </a:br>
            <a:r>
              <a:rPr lang="en" sz="1500" b="1" i="0" u="none" strike="noStrike" cap="none" dirty="0">
                <a:solidFill>
                  <a:schemeClr val="dk1"/>
                </a:solidFill>
                <a:latin typeface="Lato"/>
                <a:ea typeface="Lato"/>
                <a:cs typeface="Lato"/>
                <a:sym typeface="Lato"/>
              </a:rPr>
              <a:t>If you’ve changed Units (</a:t>
            </a:r>
            <a:r>
              <a:rPr lang="en" sz="1500" b="1" i="1" u="none" strike="noStrike" cap="none" dirty="0">
                <a:solidFill>
                  <a:schemeClr val="dk1"/>
                </a:solidFill>
                <a:latin typeface="Lato"/>
                <a:ea typeface="Lato"/>
                <a:cs typeface="Lato"/>
                <a:sym typeface="Lato"/>
              </a:rPr>
              <a:t>or are unsure what Unit you are </a:t>
            </a:r>
            <a:br>
              <a:rPr lang="en" sz="1500" b="1" i="1" u="none" strike="noStrike" cap="none" dirty="0">
                <a:solidFill>
                  <a:schemeClr val="dk1"/>
                </a:solidFill>
                <a:latin typeface="Lato"/>
                <a:ea typeface="Lato"/>
                <a:cs typeface="Lato"/>
                <a:sym typeface="Lato"/>
              </a:rPr>
            </a:br>
            <a:r>
              <a:rPr lang="en" sz="1500" b="1" i="1" u="none" strike="noStrike" cap="none" dirty="0">
                <a:solidFill>
                  <a:schemeClr val="dk1"/>
                </a:solidFill>
                <a:latin typeface="Lato"/>
                <a:ea typeface="Lato"/>
                <a:cs typeface="Lato"/>
                <a:sym typeface="Lato"/>
              </a:rPr>
              <a:t>assigned to in CAMP MASTERS</a:t>
            </a:r>
            <a:r>
              <a:rPr lang="en" sz="1500" b="1" i="0" u="none" strike="noStrike" cap="none" dirty="0">
                <a:solidFill>
                  <a:schemeClr val="dk1"/>
                </a:solidFill>
                <a:latin typeface="Lato"/>
                <a:ea typeface="Lato"/>
                <a:cs typeface="Lato"/>
                <a:sym typeface="Lato"/>
              </a:rPr>
              <a:t>), Click the </a:t>
            </a:r>
            <a:r>
              <a:rPr lang="en" sz="1500" b="1" i="0" u="none" strike="noStrike" cap="none" dirty="0">
                <a:solidFill>
                  <a:srgbClr val="699FB0"/>
                </a:solidFill>
                <a:latin typeface="Lato"/>
                <a:ea typeface="Lato"/>
                <a:cs typeface="Lato"/>
                <a:sym typeface="Lato"/>
              </a:rPr>
              <a:t>blue Register button</a:t>
            </a:r>
            <a:r>
              <a:rPr lang="en" sz="1500" b="1" i="0" u="none" strike="noStrike" cap="none" dirty="0">
                <a:solidFill>
                  <a:schemeClr val="dk1"/>
                </a:solidFill>
                <a:latin typeface="Lato"/>
                <a:ea typeface="Lato"/>
                <a:cs typeface="Lato"/>
                <a:sym typeface="Lato"/>
              </a:rPr>
              <a:t>.</a:t>
            </a:r>
            <a:br>
              <a:rPr lang="en" sz="1500" b="1" i="0" u="none" strike="noStrike" cap="none" dirty="0">
                <a:solidFill>
                  <a:schemeClr val="dk1"/>
                </a:solidFill>
                <a:latin typeface="Lato"/>
                <a:ea typeface="Lato"/>
                <a:cs typeface="Lato"/>
                <a:sym typeface="Lato"/>
              </a:rPr>
            </a:br>
            <a:endParaRPr sz="1500" b="1"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startAt="8"/>
            </a:pPr>
            <a:r>
              <a:rPr lang="en" sz="1500" b="1" i="0" u="none" strike="noStrike" cap="none" dirty="0">
                <a:solidFill>
                  <a:schemeClr val="dk1"/>
                </a:solidFill>
                <a:latin typeface="Lato"/>
                <a:ea typeface="Lato"/>
                <a:cs typeface="Lato"/>
                <a:sym typeface="Lato"/>
              </a:rPr>
              <a:t>If you clicked the blue Register button, you’ll need to search </a:t>
            </a:r>
            <a:br>
              <a:rPr lang="en" sz="1500" b="1" i="0" u="none" strike="noStrike" cap="none" dirty="0">
                <a:solidFill>
                  <a:schemeClr val="dk1"/>
                </a:solidFill>
                <a:latin typeface="Lato"/>
                <a:ea typeface="Lato"/>
                <a:cs typeface="Lato"/>
                <a:sym typeface="Lato"/>
              </a:rPr>
            </a:br>
            <a:r>
              <a:rPr lang="en" sz="1500" b="1" i="0" u="none" strike="noStrike" cap="none" dirty="0">
                <a:solidFill>
                  <a:schemeClr val="dk1"/>
                </a:solidFill>
                <a:latin typeface="Lato"/>
                <a:ea typeface="Lato"/>
                <a:cs typeface="Lato"/>
                <a:sym typeface="Lato"/>
              </a:rPr>
              <a:t>for your Unit. Type your Unit, State, or Council name to find </a:t>
            </a:r>
            <a:br>
              <a:rPr lang="en" sz="1500" b="1" i="0" u="none" strike="noStrike" cap="none" dirty="0">
                <a:solidFill>
                  <a:schemeClr val="dk1"/>
                </a:solidFill>
                <a:latin typeface="Lato"/>
                <a:ea typeface="Lato"/>
                <a:cs typeface="Lato"/>
                <a:sym typeface="Lato"/>
              </a:rPr>
            </a:br>
            <a:r>
              <a:rPr lang="en" sz="1500" b="1" i="0" u="none" strike="noStrike" cap="none" dirty="0">
                <a:solidFill>
                  <a:schemeClr val="dk1"/>
                </a:solidFill>
                <a:latin typeface="Lato"/>
                <a:ea typeface="Lato"/>
                <a:cs typeface="Lato"/>
                <a:sym typeface="Lato"/>
              </a:rPr>
              <a:t>your correct Unit.</a:t>
            </a:r>
            <a:br>
              <a:rPr lang="en" sz="1500" b="1" i="0" u="none" strike="noStrike" cap="none" dirty="0">
                <a:solidFill>
                  <a:schemeClr val="dk1"/>
                </a:solidFill>
                <a:latin typeface="Lato"/>
                <a:ea typeface="Lato"/>
                <a:cs typeface="Lato"/>
                <a:sym typeface="Lato"/>
              </a:rPr>
            </a:br>
            <a:endParaRPr sz="1500" b="1"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startAt="8"/>
            </a:pPr>
            <a:r>
              <a:rPr lang="en" sz="1500" b="1" i="0" u="none" strike="noStrike" cap="none" dirty="0">
                <a:solidFill>
                  <a:schemeClr val="dk1"/>
                </a:solidFill>
                <a:latin typeface="Lato"/>
                <a:ea typeface="Lato"/>
                <a:cs typeface="Lato"/>
                <a:sym typeface="Lato"/>
              </a:rPr>
              <a:t>Select your correct Unit from the dropdown list and click </a:t>
            </a:r>
            <a:r>
              <a:rPr lang="en" sz="1500" b="1" i="0" u="none" strike="noStrike" cap="none" dirty="0">
                <a:solidFill>
                  <a:srgbClr val="699FB0"/>
                </a:solidFill>
                <a:latin typeface="Lato"/>
                <a:ea typeface="Lato"/>
                <a:cs typeface="Lato"/>
                <a:sym typeface="Lato"/>
              </a:rPr>
              <a:t>Register</a:t>
            </a:r>
            <a:r>
              <a:rPr lang="en" sz="1500" b="1" i="0" u="none" strike="noStrike" cap="none" dirty="0">
                <a:solidFill>
                  <a:schemeClr val="dk1"/>
                </a:solidFill>
                <a:latin typeface="Lato"/>
                <a:ea typeface="Lato"/>
                <a:cs typeface="Lato"/>
                <a:sym typeface="Lato"/>
              </a:rPr>
              <a:t>.</a:t>
            </a:r>
            <a:br>
              <a:rPr lang="en" sz="1500" b="1" i="0" u="none" strike="noStrike" cap="none" dirty="0">
                <a:solidFill>
                  <a:schemeClr val="dk1"/>
                </a:solidFill>
                <a:latin typeface="Lato"/>
                <a:ea typeface="Lato"/>
                <a:cs typeface="Lato"/>
                <a:sym typeface="Lato"/>
              </a:rPr>
            </a:br>
            <a:endParaRPr sz="1500" b="1"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startAt="8"/>
            </a:pPr>
            <a:r>
              <a:rPr lang="en" sz="1500" b="1" i="0" u="none" strike="noStrike" cap="none" dirty="0">
                <a:solidFill>
                  <a:schemeClr val="dk1"/>
                </a:solidFill>
                <a:latin typeface="Lato"/>
                <a:ea typeface="Lato"/>
                <a:cs typeface="Lato"/>
                <a:sym typeface="Lato"/>
              </a:rPr>
              <a:t>Head over to your email inbox and look for the email titled:</a:t>
            </a:r>
            <a:endParaRPr sz="1500" b="1" i="0" u="none" strike="noStrike" cap="none" dirty="0">
              <a:solidFill>
                <a:schemeClr val="dk1"/>
              </a:solidFill>
              <a:latin typeface="Lato"/>
              <a:ea typeface="Lato"/>
              <a:cs typeface="Lato"/>
              <a:sym typeface="Lato"/>
            </a:endParaRPr>
          </a:p>
          <a:p>
            <a:pPr marL="0" marR="0" lvl="0" indent="457200" algn="l" rtl="0">
              <a:lnSpc>
                <a:spcPct val="115000"/>
              </a:lnSpc>
              <a:spcBef>
                <a:spcPts val="0"/>
              </a:spcBef>
              <a:spcAft>
                <a:spcPts val="0"/>
              </a:spcAft>
              <a:buClr>
                <a:srgbClr val="000000"/>
              </a:buClr>
              <a:buSzPts val="1500"/>
              <a:buFont typeface="Arial"/>
              <a:buNone/>
            </a:pPr>
            <a:r>
              <a:rPr lang="en" sz="1500" b="1" i="0" u="none" strike="noStrike" cap="none" dirty="0">
                <a:solidFill>
                  <a:schemeClr val="dk1"/>
                </a:solidFill>
                <a:latin typeface="Lato"/>
                <a:ea typeface="Lato"/>
                <a:cs typeface="Lato"/>
                <a:sym typeface="Lato"/>
              </a:rPr>
              <a:t>CONFIRM YOUR EMAIL TO COMPLETE YOUR REGISTRATION</a:t>
            </a: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startAt="8"/>
            </a:pPr>
            <a:r>
              <a:rPr lang="en" sz="1500" b="1" i="0" u="none" strike="noStrike" cap="none" dirty="0">
                <a:solidFill>
                  <a:schemeClr val="dk1"/>
                </a:solidFill>
                <a:latin typeface="Lato"/>
                <a:ea typeface="Lato"/>
                <a:cs typeface="Lato"/>
                <a:sym typeface="Lato"/>
              </a:rPr>
              <a:t>Click on the link in the email.</a:t>
            </a:r>
            <a:endParaRPr sz="1500" b="1"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dirty="0">
              <a:solidFill>
                <a:schemeClr val="dk1"/>
              </a:solidFill>
              <a:latin typeface="Lato"/>
              <a:ea typeface="Lato"/>
              <a:cs typeface="Lato"/>
              <a:sym typeface="Lato"/>
            </a:endParaRPr>
          </a:p>
        </p:txBody>
      </p:sp>
      <p:sp>
        <p:nvSpPr>
          <p:cNvPr id="98" name="Google Shape;98;p17"/>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a:t>
            </a:fld>
            <a:endParaRPr/>
          </a:p>
        </p:txBody>
      </p:sp>
      <p:sp>
        <p:nvSpPr>
          <p:cNvPr id="99" name="Google Shape;99;p17"/>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7"/>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ALREADY REGISTERED WITH CAMP MASTERS?</a:t>
            </a:r>
            <a:endParaRPr sz="3000" b="1" i="0" u="none" strike="noStrike" cap="none">
              <a:solidFill>
                <a:srgbClr val="445743"/>
              </a:solidFill>
              <a:latin typeface="Lato"/>
              <a:ea typeface="Lato"/>
              <a:cs typeface="Lato"/>
              <a:sym typeface="Lato"/>
            </a:endParaRPr>
          </a:p>
        </p:txBody>
      </p:sp>
      <p:pic>
        <p:nvPicPr>
          <p:cNvPr id="101" name="Google Shape;101;p17"/>
          <p:cNvPicPr preferRelativeResize="0"/>
          <p:nvPr/>
        </p:nvPicPr>
        <p:blipFill rotWithShape="1">
          <a:blip r:embed="rId4">
            <a:alphaModFix/>
          </a:blip>
          <a:srcRect l="38528" t="37849" r="38477" b="45743"/>
          <a:stretch/>
        </p:blipFill>
        <p:spPr>
          <a:xfrm>
            <a:off x="6718250" y="2996075"/>
            <a:ext cx="2312851" cy="928301"/>
          </a:xfrm>
          <a:prstGeom prst="rect">
            <a:avLst/>
          </a:prstGeom>
          <a:noFill/>
          <a:ln>
            <a:noFill/>
          </a:ln>
        </p:spPr>
      </p:pic>
      <p:pic>
        <p:nvPicPr>
          <p:cNvPr id="102" name="Google Shape;102;p17"/>
          <p:cNvPicPr preferRelativeResize="0"/>
          <p:nvPr/>
        </p:nvPicPr>
        <p:blipFill rotWithShape="1">
          <a:blip r:embed="rId5">
            <a:alphaModFix/>
          </a:blip>
          <a:srcRect/>
          <a:stretch/>
        </p:blipFill>
        <p:spPr>
          <a:xfrm>
            <a:off x="685468" y="5327900"/>
            <a:ext cx="5468299" cy="1556025"/>
          </a:xfrm>
          <a:prstGeom prst="rect">
            <a:avLst/>
          </a:prstGeom>
          <a:noFill/>
          <a:ln>
            <a:noFill/>
          </a:ln>
        </p:spPr>
      </p:pic>
      <p:sp>
        <p:nvSpPr>
          <p:cNvPr id="103" name="Google Shape;103;p17"/>
          <p:cNvSpPr/>
          <p:nvPr/>
        </p:nvSpPr>
        <p:spPr>
          <a:xfrm flipH="1">
            <a:off x="3099476" y="6620785"/>
            <a:ext cx="346200" cy="340500"/>
          </a:xfrm>
          <a:prstGeom prst="bentArrow">
            <a:avLst>
              <a:gd name="adj1" fmla="val 25000"/>
              <a:gd name="adj2" fmla="val 25000"/>
              <a:gd name="adj3" fmla="val 25000"/>
              <a:gd name="adj4" fmla="val 43750"/>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 name="Google Shape;104;p17"/>
          <p:cNvPicPr preferRelativeResize="0"/>
          <p:nvPr/>
        </p:nvPicPr>
        <p:blipFill rotWithShape="1">
          <a:blip r:embed="rId6">
            <a:alphaModFix/>
          </a:blip>
          <a:srcRect b="7689"/>
          <a:stretch/>
        </p:blipFill>
        <p:spPr>
          <a:xfrm>
            <a:off x="6375375" y="4098756"/>
            <a:ext cx="3683023" cy="367364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28"/>
          <p:cNvPicPr preferRelativeResize="0"/>
          <p:nvPr/>
        </p:nvPicPr>
        <p:blipFill rotWithShape="1">
          <a:blip r:embed="rId3">
            <a:alphaModFix/>
          </a:blip>
          <a:srcRect/>
          <a:stretch/>
        </p:blipFill>
        <p:spPr>
          <a:xfrm>
            <a:off x="6240050" y="4618125"/>
            <a:ext cx="3818349" cy="3154275"/>
          </a:xfrm>
          <a:prstGeom prst="rect">
            <a:avLst/>
          </a:prstGeom>
          <a:noFill/>
          <a:ln>
            <a:noFill/>
          </a:ln>
        </p:spPr>
      </p:pic>
      <p:sp>
        <p:nvSpPr>
          <p:cNvPr id="229" name="Google Shape;229;p28"/>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30</a:t>
            </a:fld>
            <a:endParaRPr/>
          </a:p>
        </p:txBody>
      </p:sp>
      <p:sp>
        <p:nvSpPr>
          <p:cNvPr id="230" name="Google Shape;230;p28"/>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28"/>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PROMOTING POPCORN | LOCAL BUSINESSES</a:t>
            </a:r>
            <a:endParaRPr sz="3000" b="1" i="0" u="none" strike="noStrike" cap="none">
              <a:solidFill>
                <a:srgbClr val="445743"/>
              </a:solidFill>
              <a:latin typeface="Lato"/>
              <a:ea typeface="Lato"/>
              <a:cs typeface="Lato"/>
              <a:sym typeface="Lato"/>
            </a:endParaRPr>
          </a:p>
        </p:txBody>
      </p:sp>
      <p:sp>
        <p:nvSpPr>
          <p:cNvPr id="232" name="Google Shape;232;p28"/>
          <p:cNvSpPr txBox="1"/>
          <p:nvPr/>
        </p:nvSpPr>
        <p:spPr>
          <a:xfrm>
            <a:off x="627125" y="1148550"/>
            <a:ext cx="8909700" cy="605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Lato"/>
                <a:ea typeface="Lato"/>
                <a:cs typeface="Lato"/>
                <a:sym typeface="Lato"/>
              </a:rPr>
              <a:t>ASK LOCAL BUSINESS OWNERS FOR THEIR SUPPORT! </a:t>
            </a:r>
            <a:r>
              <a:rPr lang="en" sz="1500" b="1" i="0" u="none" strike="noStrike" cap="none">
                <a:solidFill>
                  <a:schemeClr val="dk1"/>
                </a:solidFill>
                <a:latin typeface="Lato"/>
                <a:ea typeface="Lato"/>
                <a:cs typeface="Lato"/>
                <a:sym typeface="Lato"/>
              </a:rPr>
              <a:t>The people who own a business in your town or county are always looking for ways to give back. Give them a call and let them know you’d like their support in the popcorn sale.</a:t>
            </a: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Research local businesses within your town that you think would be a great popcorn partner.</a:t>
            </a:r>
            <a:br>
              <a:rPr lang="en" sz="1500" b="1" i="0" u="none" strike="noStrike" cap="none">
                <a:solidFill>
                  <a:schemeClr val="dk1"/>
                </a:solidFill>
                <a:latin typeface="Lato"/>
                <a:ea typeface="Lato"/>
                <a:cs typeface="Lato"/>
                <a:sym typeface="Lato"/>
              </a:rPr>
            </a:br>
            <a:endParaRPr sz="7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Ask for the owner or manager when you call. Be sure to introduce yourself by name and give the reason for your call.</a:t>
            </a:r>
            <a:br>
              <a:rPr lang="en" sz="900" b="1" i="0" u="none" strike="noStrike" cap="none">
                <a:solidFill>
                  <a:schemeClr val="dk1"/>
                </a:solidFill>
                <a:latin typeface="Lato"/>
                <a:ea typeface="Lato"/>
                <a:cs typeface="Lato"/>
                <a:sym typeface="Lato"/>
              </a:rPr>
            </a:br>
            <a:br>
              <a:rPr lang="en" sz="900" b="1" i="0" u="none" strike="noStrike" cap="none">
                <a:solidFill>
                  <a:schemeClr val="dk1"/>
                </a:solidFill>
                <a:latin typeface="Lato"/>
                <a:ea typeface="Lato"/>
                <a:cs typeface="Lato"/>
                <a:sym typeface="Lato"/>
              </a:rPr>
            </a:br>
            <a:r>
              <a:rPr lang="en" sz="1500" b="0" i="0" u="none" strike="noStrike" cap="none">
                <a:solidFill>
                  <a:schemeClr val="dk1"/>
                </a:solidFill>
                <a:latin typeface="Lato"/>
                <a:ea typeface="Lato"/>
                <a:cs typeface="Lato"/>
                <a:sym typeface="Lato"/>
              </a:rPr>
              <a:t>Hi! My name is Caleb and I am a Scout with local Troop 321. I’m calling to speak with the owner about supporting my Unit this fall through our popcorn fundraiser. It’s helping me earn my own way to __________________. Do they have five minutes to talk with me?</a:t>
            </a:r>
            <a:br>
              <a:rPr lang="en" sz="1500" b="1" i="0" u="none" strike="noStrike" cap="none">
                <a:solidFill>
                  <a:schemeClr val="dk1"/>
                </a:solidFill>
                <a:latin typeface="Lato"/>
                <a:ea typeface="Lato"/>
                <a:cs typeface="Lato"/>
                <a:sym typeface="Lato"/>
              </a:rPr>
            </a:br>
            <a:endParaRPr sz="9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If they aren’t available, leave a message asking them to call you back. When you do connect with them, let them know:</a:t>
            </a:r>
            <a:endParaRPr sz="1500" b="1" i="0" u="none" strike="noStrike" cap="none">
              <a:solidFill>
                <a:schemeClr val="dk1"/>
              </a:solidFill>
              <a:latin typeface="Lato"/>
              <a:ea typeface="Lato"/>
              <a:cs typeface="Lato"/>
              <a:sym typeface="Lato"/>
            </a:endParaRPr>
          </a:p>
          <a:p>
            <a:pPr marL="914400" marR="0" lvl="1" indent="-317500" algn="l" rtl="0">
              <a:lnSpc>
                <a:spcPct val="115000"/>
              </a:lnSpc>
              <a:spcBef>
                <a:spcPts val="0"/>
              </a:spcBef>
              <a:spcAft>
                <a:spcPts val="0"/>
              </a:spcAft>
              <a:buClr>
                <a:schemeClr val="dk1"/>
              </a:buClr>
              <a:buSzPts val="1400"/>
              <a:buFont typeface="Lato"/>
              <a:buChar char="○"/>
            </a:pPr>
            <a:r>
              <a:rPr lang="en" sz="1500" b="1" i="0" u="none" strike="noStrike" cap="none">
                <a:solidFill>
                  <a:schemeClr val="dk1"/>
                </a:solidFill>
                <a:latin typeface="Lato"/>
                <a:ea typeface="Lato"/>
                <a:cs typeface="Lato"/>
                <a:sym typeface="Lato"/>
              </a:rPr>
              <a:t>What you’re doing - </a:t>
            </a:r>
            <a:r>
              <a:rPr lang="en" sz="1500" b="0" i="0" u="none" strike="noStrike" cap="none">
                <a:solidFill>
                  <a:schemeClr val="dk1"/>
                </a:solidFill>
                <a:latin typeface="Lato"/>
                <a:ea typeface="Lato"/>
                <a:cs typeface="Lato"/>
                <a:sym typeface="Lato"/>
              </a:rPr>
              <a:t>fundraising by selling popcorn</a:t>
            </a:r>
            <a:endParaRPr sz="1500" b="0"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Who it supports - </a:t>
            </a:r>
            <a:r>
              <a:rPr lang="en" sz="1500" b="0" i="0" u="none" strike="noStrike" cap="none">
                <a:solidFill>
                  <a:schemeClr val="dk1"/>
                </a:solidFill>
                <a:latin typeface="Lato"/>
                <a:ea typeface="Lato"/>
                <a:cs typeface="Lato"/>
                <a:sym typeface="Lato"/>
              </a:rPr>
              <a:t>your local Scouts</a:t>
            </a:r>
            <a:endParaRPr sz="1500" b="0"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Why it matters - </a:t>
            </a:r>
            <a:r>
              <a:rPr lang="en" sz="1500" b="0" i="0" u="none" strike="noStrike" cap="none">
                <a:solidFill>
                  <a:schemeClr val="dk1"/>
                </a:solidFill>
                <a:latin typeface="Lato"/>
                <a:ea typeface="Lato"/>
                <a:cs typeface="Lato"/>
                <a:sym typeface="Lato"/>
              </a:rPr>
              <a:t>why Scouting is important to you</a:t>
            </a:r>
            <a:endParaRPr sz="1500" b="0" i="0" u="none" strike="noStrike" cap="none">
              <a:solidFill>
                <a:schemeClr val="dk1"/>
              </a:solidFill>
              <a:latin typeface="Lato"/>
              <a:ea typeface="Lato"/>
              <a:cs typeface="Lato"/>
              <a:sym typeface="Lato"/>
            </a:endParaRPr>
          </a:p>
          <a:p>
            <a:pPr marL="914400" marR="0" lvl="1" indent="-323850" algn="l" rtl="0">
              <a:lnSpc>
                <a:spcPct val="115000"/>
              </a:lnSpc>
              <a:spcBef>
                <a:spcPts val="0"/>
              </a:spcBef>
              <a:spcAft>
                <a:spcPts val="0"/>
              </a:spcAft>
              <a:buClr>
                <a:schemeClr val="dk1"/>
              </a:buClr>
              <a:buSzPts val="1500"/>
              <a:buFont typeface="Lato"/>
              <a:buChar char="○"/>
            </a:pPr>
            <a:r>
              <a:rPr lang="en" sz="1500" b="1" i="0" u="none" strike="noStrike" cap="none">
                <a:solidFill>
                  <a:schemeClr val="dk1"/>
                </a:solidFill>
                <a:latin typeface="Lato"/>
                <a:ea typeface="Lato"/>
                <a:cs typeface="Lato"/>
                <a:sym typeface="Lato"/>
              </a:rPr>
              <a:t>And how they can help</a:t>
            </a:r>
            <a:endParaRPr sz="1500" b="1" i="0" u="none" strike="noStrike" cap="none">
              <a:solidFill>
                <a:schemeClr val="dk1"/>
              </a:solidFill>
              <a:latin typeface="Lato"/>
              <a:ea typeface="Lato"/>
              <a:cs typeface="Lato"/>
              <a:sym typeface="Lato"/>
            </a:endParaRPr>
          </a:p>
          <a:p>
            <a:pPr marL="1371600" marR="0" lvl="2" indent="-323850" algn="l" rtl="0">
              <a:lnSpc>
                <a:spcPct val="115000"/>
              </a:lnSpc>
              <a:spcBef>
                <a:spcPts val="0"/>
              </a:spcBef>
              <a:spcAft>
                <a:spcPts val="0"/>
              </a:spcAft>
              <a:buClr>
                <a:schemeClr val="dk1"/>
              </a:buClr>
              <a:buSzPts val="1500"/>
              <a:buFont typeface="Lato"/>
              <a:buChar char="■"/>
            </a:pPr>
            <a:r>
              <a:rPr lang="en" sz="1500" b="0" i="0" u="none" strike="noStrike" cap="none">
                <a:solidFill>
                  <a:schemeClr val="dk1"/>
                </a:solidFill>
                <a:latin typeface="Lato"/>
                <a:ea typeface="Lato"/>
                <a:cs typeface="Lato"/>
                <a:sym typeface="Lato"/>
              </a:rPr>
              <a:t>Purchasing popcorn for themselves, their clients or employees</a:t>
            </a:r>
            <a:endParaRPr sz="1500" b="0" i="0" u="none" strike="noStrike" cap="none">
              <a:solidFill>
                <a:schemeClr val="dk1"/>
              </a:solidFill>
              <a:latin typeface="Lato"/>
              <a:ea typeface="Lato"/>
              <a:cs typeface="Lato"/>
              <a:sym typeface="Lato"/>
            </a:endParaRPr>
          </a:p>
          <a:p>
            <a:pPr marL="1371600" marR="0" lvl="2" indent="-323850" algn="l" rtl="0">
              <a:lnSpc>
                <a:spcPct val="115000"/>
              </a:lnSpc>
              <a:spcBef>
                <a:spcPts val="0"/>
              </a:spcBef>
              <a:spcAft>
                <a:spcPts val="0"/>
              </a:spcAft>
              <a:buClr>
                <a:schemeClr val="dk1"/>
              </a:buClr>
              <a:buSzPts val="1500"/>
              <a:buFont typeface="Lato"/>
              <a:buChar char="■"/>
            </a:pPr>
            <a:r>
              <a:rPr lang="en" sz="1500" b="0" i="0" u="none" strike="noStrike" cap="none">
                <a:solidFill>
                  <a:schemeClr val="dk1"/>
                </a:solidFill>
                <a:latin typeface="Lato"/>
                <a:ea typeface="Lato"/>
                <a:cs typeface="Lato"/>
                <a:sym typeface="Lato"/>
              </a:rPr>
              <a:t>Displaying your Scout Card at their location</a:t>
            </a:r>
            <a:endParaRPr sz="1500" b="0" i="0" u="none" strike="noStrike" cap="none">
              <a:solidFill>
                <a:schemeClr val="dk1"/>
              </a:solidFill>
              <a:latin typeface="Lato"/>
              <a:ea typeface="Lato"/>
              <a:cs typeface="Lato"/>
              <a:sym typeface="Lato"/>
            </a:endParaRPr>
          </a:p>
          <a:p>
            <a:pPr marL="1371600" marR="0" lvl="2" indent="-323850" algn="l" rtl="0">
              <a:lnSpc>
                <a:spcPct val="115000"/>
              </a:lnSpc>
              <a:spcBef>
                <a:spcPts val="0"/>
              </a:spcBef>
              <a:spcAft>
                <a:spcPts val="0"/>
              </a:spcAft>
              <a:buClr>
                <a:schemeClr val="dk1"/>
              </a:buClr>
              <a:buSzPts val="1500"/>
              <a:buFont typeface="Lato"/>
              <a:buChar char="■"/>
            </a:pPr>
            <a:r>
              <a:rPr lang="en" sz="1500" b="0" i="0" u="none" strike="noStrike" cap="none">
                <a:solidFill>
                  <a:schemeClr val="dk1"/>
                </a:solidFill>
                <a:latin typeface="Lato"/>
                <a:ea typeface="Lato"/>
                <a:cs typeface="Lato"/>
                <a:sym typeface="Lato"/>
              </a:rPr>
              <a:t>Displaying a window sign at their location</a:t>
            </a:r>
            <a:endParaRPr sz="1500" b="0" i="0" u="none" strike="noStrike" cap="none">
              <a:solidFill>
                <a:schemeClr val="dk1"/>
              </a:solidFill>
              <a:latin typeface="Lato"/>
              <a:ea typeface="Lato"/>
              <a:cs typeface="Lato"/>
              <a:sym typeface="Lato"/>
            </a:endParaRPr>
          </a:p>
          <a:p>
            <a:pPr marL="1371600" marR="0" lvl="2" indent="-323850" algn="l" rtl="0">
              <a:lnSpc>
                <a:spcPct val="115000"/>
              </a:lnSpc>
              <a:spcBef>
                <a:spcPts val="0"/>
              </a:spcBef>
              <a:spcAft>
                <a:spcPts val="0"/>
              </a:spcAft>
              <a:buClr>
                <a:schemeClr val="dk1"/>
              </a:buClr>
              <a:buSzPts val="1500"/>
              <a:buFont typeface="Lato"/>
              <a:buChar char="■"/>
            </a:pPr>
            <a:r>
              <a:rPr lang="en" sz="1500" b="0" i="0" u="none" strike="noStrike" cap="none">
                <a:solidFill>
                  <a:schemeClr val="dk1"/>
                </a:solidFill>
                <a:latin typeface="Lato"/>
                <a:ea typeface="Lato"/>
                <a:cs typeface="Lato"/>
                <a:sym typeface="Lato"/>
              </a:rPr>
              <a:t>Promoting the popcorn sale to their personal</a:t>
            </a:r>
            <a:br>
              <a:rPr lang="en" sz="1500" b="0" i="0" u="none" strike="noStrike" cap="none">
                <a:solidFill>
                  <a:schemeClr val="dk1"/>
                </a:solidFill>
                <a:latin typeface="Lato"/>
                <a:ea typeface="Lato"/>
                <a:cs typeface="Lato"/>
                <a:sym typeface="Lato"/>
              </a:rPr>
            </a:br>
            <a:r>
              <a:rPr lang="en" sz="1500" b="0" i="0" u="none" strike="noStrike" cap="none">
                <a:solidFill>
                  <a:schemeClr val="dk1"/>
                </a:solidFill>
                <a:latin typeface="Lato"/>
                <a:ea typeface="Lato"/>
                <a:cs typeface="Lato"/>
                <a:sym typeface="Lato"/>
              </a:rPr>
              <a:t>contacts</a:t>
            </a:r>
            <a:endParaRPr sz="1500" b="0" i="0" u="none" strike="noStrike" cap="none">
              <a:solidFill>
                <a:schemeClr val="dk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9"/>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31</a:t>
            </a:fld>
            <a:endParaRPr/>
          </a:p>
        </p:txBody>
      </p:sp>
      <p:sp>
        <p:nvSpPr>
          <p:cNvPr id="238" name="Google Shape;238;p29"/>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29"/>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PROMOTING POPCORN | KEEP A LIST</a:t>
            </a:r>
            <a:endParaRPr sz="3000" b="1" i="0" u="none" strike="noStrike" cap="none">
              <a:solidFill>
                <a:srgbClr val="445743"/>
              </a:solidFill>
              <a:latin typeface="Lato"/>
              <a:ea typeface="Lato"/>
              <a:cs typeface="Lato"/>
              <a:sym typeface="Lato"/>
            </a:endParaRPr>
          </a:p>
        </p:txBody>
      </p:sp>
      <p:sp>
        <p:nvSpPr>
          <p:cNvPr id="240" name="Google Shape;240;p29"/>
          <p:cNvSpPr txBox="1"/>
          <p:nvPr/>
        </p:nvSpPr>
        <p:spPr>
          <a:xfrm>
            <a:off x="627125" y="1148550"/>
            <a:ext cx="8909700" cy="60507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800"/>
              <a:buFont typeface="Arial"/>
              <a:buNone/>
            </a:pPr>
            <a:r>
              <a:rPr lang="en" sz="1800" b="1" i="0" u="none" strike="noStrike" cap="none">
                <a:solidFill>
                  <a:schemeClr val="dk1"/>
                </a:solidFill>
                <a:latin typeface="Lato"/>
                <a:ea typeface="Lato"/>
                <a:cs typeface="Lato"/>
                <a:sym typeface="Lato"/>
              </a:rPr>
              <a:t>BEFORE THE SALE ENDS! </a:t>
            </a:r>
            <a:r>
              <a:rPr lang="en" sz="1500" b="1" i="0" u="none" strike="noStrike" cap="none">
                <a:solidFill>
                  <a:schemeClr val="dk1"/>
                </a:solidFill>
                <a:latin typeface="Lato"/>
                <a:ea typeface="Lato"/>
                <a:cs typeface="Lato"/>
                <a:sym typeface="Lato"/>
              </a:rPr>
              <a:t>Keep a list of everyone who ordered popcorn from you throughout the sale this year. Here’s how it can help you sell more popcorn.</a:t>
            </a:r>
            <a:endParaRPr sz="1500" b="1" i="0" u="none" strike="noStrike" cap="none">
              <a:solidFill>
                <a:schemeClr val="dk1"/>
              </a:solidFill>
              <a:latin typeface="Lato"/>
              <a:ea typeface="Lato"/>
              <a:cs typeface="Lato"/>
              <a:sym typeface="Lato"/>
            </a:endParaRPr>
          </a:p>
          <a:p>
            <a:pPr marL="0" marR="0" lvl="0" indent="0" algn="l" rtl="0">
              <a:lnSpc>
                <a:spcPct val="115000"/>
              </a:lnSpc>
              <a:spcBef>
                <a:spcPts val="0"/>
              </a:spcBef>
              <a:spcAft>
                <a:spcPts val="0"/>
              </a:spcAft>
              <a:buClr>
                <a:srgbClr val="000000"/>
              </a:buClr>
              <a:buSzPts val="1500"/>
              <a:buFont typeface="Arial"/>
              <a:buNone/>
            </a:pP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Add the date and what they ordered from you. In a few weeks, send a quick email follow up and see if they need to restock. Our yummy popcorn goes fast; and only comes around once a year. Make sure your friends, family and neighbors don’t run out!</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457200" marR="0" lvl="0" indent="-317500" algn="l" rtl="0">
              <a:lnSpc>
                <a:spcPct val="115000"/>
              </a:lnSpc>
              <a:spcBef>
                <a:spcPts val="0"/>
              </a:spcBef>
              <a:spcAft>
                <a:spcPts val="0"/>
              </a:spcAft>
              <a:buClr>
                <a:schemeClr val="dk1"/>
              </a:buClr>
              <a:buSzPts val="1400"/>
              <a:buFont typeface="Lato"/>
              <a:buAutoNum type="arabicPeriod"/>
            </a:pPr>
            <a:r>
              <a:rPr lang="en" sz="1500" b="1" i="0" u="none" strike="noStrike" cap="none">
                <a:solidFill>
                  <a:schemeClr val="dk1"/>
                </a:solidFill>
                <a:latin typeface="Lato"/>
                <a:ea typeface="Lato"/>
                <a:cs typeface="Lato"/>
                <a:sym typeface="Lato"/>
              </a:rPr>
              <a:t>Reach out to everyone on your list a few days before the sale ends to capture any final orders they might want to make. This can be for take orders or online orders.</a:t>
            </a:r>
            <a:br>
              <a:rPr lang="en" sz="1500" b="1" i="0" u="none" strike="noStrike" cap="none">
                <a:solidFill>
                  <a:schemeClr val="dk1"/>
                </a:solidFill>
                <a:latin typeface="Lato"/>
                <a:ea typeface="Lato"/>
                <a:cs typeface="Lato"/>
                <a:sym typeface="Lato"/>
              </a:rPr>
            </a:br>
            <a:endParaRPr sz="1500" b="1" i="0" u="none" strike="noStrike" cap="none">
              <a:solidFill>
                <a:schemeClr val="dk1"/>
              </a:solidFill>
              <a:latin typeface="Lato"/>
              <a:ea typeface="Lato"/>
              <a:cs typeface="Lato"/>
              <a:sym typeface="Lato"/>
            </a:endParaRPr>
          </a:p>
          <a:p>
            <a:pPr marL="2286000" marR="0" lvl="0" indent="457200" algn="l" rtl="0">
              <a:lnSpc>
                <a:spcPct val="115000"/>
              </a:lnSpc>
              <a:spcBef>
                <a:spcPts val="0"/>
              </a:spcBef>
              <a:spcAft>
                <a:spcPts val="0"/>
              </a:spcAft>
              <a:buClr>
                <a:srgbClr val="000000"/>
              </a:buClr>
              <a:buSzPts val="2000"/>
              <a:buFont typeface="Arial"/>
              <a:buNone/>
            </a:pPr>
            <a:r>
              <a:rPr lang="en" sz="2000" b="1" i="0" u="none" strike="noStrike" cap="none">
                <a:solidFill>
                  <a:srgbClr val="D18E48"/>
                </a:solidFill>
                <a:latin typeface="Lato"/>
                <a:ea typeface="Lato"/>
                <a:cs typeface="Lato"/>
                <a:sym typeface="Lato"/>
              </a:rPr>
              <a:t>PRO SELLER TIP!</a:t>
            </a:r>
            <a:endParaRPr sz="2000" b="1" i="0" u="none" strike="noStrike" cap="none">
              <a:solidFill>
                <a:srgbClr val="D18E48"/>
              </a:solidFill>
              <a:latin typeface="Lato"/>
              <a:ea typeface="Lato"/>
              <a:cs typeface="Lato"/>
              <a:sym typeface="Lato"/>
            </a:endParaRPr>
          </a:p>
          <a:p>
            <a:pPr marL="2743200" marR="0" lvl="0" indent="0" algn="l" rtl="0">
              <a:lnSpc>
                <a:spcPct val="115000"/>
              </a:lnSpc>
              <a:spcBef>
                <a:spcPts val="0"/>
              </a:spcBef>
              <a:spcAft>
                <a:spcPts val="0"/>
              </a:spcAft>
              <a:buClr>
                <a:srgbClr val="000000"/>
              </a:buClr>
              <a:buSzPts val="1500"/>
              <a:buFont typeface="Arial"/>
              <a:buNone/>
            </a:pPr>
            <a:r>
              <a:rPr lang="en" sz="1500" b="1" i="0" u="none" strike="noStrike" cap="none">
                <a:solidFill>
                  <a:schemeClr val="dk1"/>
                </a:solidFill>
                <a:latin typeface="Lato"/>
                <a:ea typeface="Lato"/>
                <a:cs typeface="Lato"/>
                <a:sym typeface="Lato"/>
              </a:rPr>
              <a:t>Save this list and use it to kick off next year’s popcorn sale. You’ll have an instant customer base to start fundraising with. And you’ll be able to let them know what they ordered and enjoyed last year. </a:t>
            </a:r>
            <a:endParaRPr sz="1500" b="1" i="0" u="none" strike="noStrike" cap="none">
              <a:solidFill>
                <a:schemeClr val="dk1"/>
              </a:solidFill>
              <a:latin typeface="Lato"/>
              <a:ea typeface="Lato"/>
              <a:cs typeface="Lato"/>
              <a:sym typeface="Lato"/>
            </a:endParaRPr>
          </a:p>
        </p:txBody>
      </p:sp>
      <p:pic>
        <p:nvPicPr>
          <p:cNvPr id="241" name="Google Shape;241;p29"/>
          <p:cNvPicPr preferRelativeResize="0"/>
          <p:nvPr/>
        </p:nvPicPr>
        <p:blipFill rotWithShape="1">
          <a:blip r:embed="rId3">
            <a:alphaModFix/>
          </a:blip>
          <a:srcRect/>
          <a:stretch/>
        </p:blipFill>
        <p:spPr>
          <a:xfrm>
            <a:off x="956473" y="3755350"/>
            <a:ext cx="2713424" cy="38862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4490" y="1180037"/>
            <a:ext cx="6789420" cy="942975"/>
          </a:xfrm>
        </p:spPr>
        <p:txBody>
          <a:bodyPr>
            <a:normAutofit/>
          </a:bodyPr>
          <a:lstStyle/>
          <a:p>
            <a:r>
              <a:rPr lang="en-US" b="1" dirty="0">
                <a:latin typeface="Franklin Gothic Medium" panose="020B0603020102020204" pitchFamily="34" charset="0"/>
              </a:rPr>
              <a:t>CAMPMASTERS Social Media</a:t>
            </a:r>
          </a:p>
        </p:txBody>
      </p:sp>
      <p:pic>
        <p:nvPicPr>
          <p:cNvPr id="14" name="Google Shape;487;p39">
            <a:extLst>
              <a:ext uri="{FF2B5EF4-FFF2-40B4-BE49-F238E27FC236}">
                <a16:creationId xmlns:a16="http://schemas.microsoft.com/office/drawing/2014/main" id="{5FC54B5B-7BA4-9A44-F500-E8C5A6DFDDD3}"/>
              </a:ext>
            </a:extLst>
          </p:cNvPr>
          <p:cNvPicPr preferRelativeResize="0"/>
          <p:nvPr/>
        </p:nvPicPr>
        <p:blipFill rotWithShape="1">
          <a:blip r:embed="rId3">
            <a:alphaModFix/>
          </a:blip>
          <a:srcRect/>
          <a:stretch/>
        </p:blipFill>
        <p:spPr>
          <a:xfrm>
            <a:off x="287383" y="1922390"/>
            <a:ext cx="7772386" cy="3685088"/>
          </a:xfrm>
          <a:prstGeom prst="rect">
            <a:avLst/>
          </a:prstGeom>
          <a:noFill/>
          <a:ln w="9525" cap="flat" cmpd="sng">
            <a:solidFill>
              <a:schemeClr val="dk2"/>
            </a:solidFill>
            <a:prstDash val="solid"/>
            <a:round/>
            <a:headEnd type="none" w="sm" len="sm"/>
            <a:tailEnd type="none" w="sm" len="sm"/>
          </a:ln>
        </p:spPr>
      </p:pic>
      <p:pic>
        <p:nvPicPr>
          <p:cNvPr id="15" name="Google Shape;488;p39">
            <a:extLst>
              <a:ext uri="{FF2B5EF4-FFF2-40B4-BE49-F238E27FC236}">
                <a16:creationId xmlns:a16="http://schemas.microsoft.com/office/drawing/2014/main" id="{BA6D20DC-0963-4D65-F237-551CA4C49DD6}"/>
              </a:ext>
            </a:extLst>
          </p:cNvPr>
          <p:cNvPicPr preferRelativeResize="0"/>
          <p:nvPr/>
        </p:nvPicPr>
        <p:blipFill rotWithShape="1">
          <a:blip r:embed="rId4">
            <a:alphaModFix/>
          </a:blip>
          <a:srcRect/>
          <a:stretch/>
        </p:blipFill>
        <p:spPr>
          <a:xfrm>
            <a:off x="4285205" y="3940329"/>
            <a:ext cx="5593583" cy="2652033"/>
          </a:xfrm>
          <a:prstGeom prst="rect">
            <a:avLst/>
          </a:prstGeom>
          <a:noFill/>
          <a:ln w="28575" cap="flat" cmpd="sng">
            <a:solidFill>
              <a:schemeClr val="lt1"/>
            </a:solidFill>
            <a:prstDash val="solid"/>
            <a:round/>
            <a:headEnd type="none" w="sm" len="sm"/>
            <a:tailEnd type="none" w="sm" len="sm"/>
          </a:ln>
        </p:spPr>
      </p:pic>
      <p:sp>
        <p:nvSpPr>
          <p:cNvPr id="16" name="Horizontal Scroll 10">
            <a:extLst>
              <a:ext uri="{FF2B5EF4-FFF2-40B4-BE49-F238E27FC236}">
                <a16:creationId xmlns:a16="http://schemas.microsoft.com/office/drawing/2014/main" id="{5A217904-73E9-E913-4C71-11A222BB8DD4}"/>
              </a:ext>
            </a:extLst>
          </p:cNvPr>
          <p:cNvSpPr/>
          <p:nvPr/>
        </p:nvSpPr>
        <p:spPr>
          <a:xfrm>
            <a:off x="529863" y="5700304"/>
            <a:ext cx="3146843" cy="951904"/>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80" b="1" i="1" dirty="0">
                <a:solidFill>
                  <a:schemeClr val="bg1"/>
                </a:solidFill>
                <a:latin typeface="Georgia" panose="02040502050405020303" pitchFamily="18" charset="0"/>
              </a:rPr>
              <a:t>Join for Ideas and Contests</a:t>
            </a:r>
          </a:p>
        </p:txBody>
      </p:sp>
    </p:spTree>
    <p:extLst>
      <p:ext uri="{BB962C8B-B14F-4D97-AF65-F5344CB8AC3E}">
        <p14:creationId xmlns:p14="http://schemas.microsoft.com/office/powerpoint/2010/main" val="2392764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16"/>
          <p:cNvPicPr preferRelativeResize="0"/>
          <p:nvPr/>
        </p:nvPicPr>
        <p:blipFill rotWithShape="1">
          <a:blip r:embed="rId3">
            <a:alphaModFix/>
          </a:blip>
          <a:srcRect/>
          <a:stretch/>
        </p:blipFill>
        <p:spPr>
          <a:xfrm>
            <a:off x="2271500" y="3162625"/>
            <a:ext cx="2427925" cy="714100"/>
          </a:xfrm>
          <a:prstGeom prst="rect">
            <a:avLst/>
          </a:prstGeom>
          <a:noFill/>
          <a:ln>
            <a:noFill/>
          </a:ln>
        </p:spPr>
      </p:pic>
      <p:pic>
        <p:nvPicPr>
          <p:cNvPr id="83" name="Google Shape;83;p16"/>
          <p:cNvPicPr preferRelativeResize="0"/>
          <p:nvPr/>
        </p:nvPicPr>
        <p:blipFill rotWithShape="1">
          <a:blip r:embed="rId4">
            <a:alphaModFix/>
          </a:blip>
          <a:srcRect/>
          <a:stretch/>
        </p:blipFill>
        <p:spPr>
          <a:xfrm>
            <a:off x="4422058" y="2210125"/>
            <a:ext cx="3238500" cy="952500"/>
          </a:xfrm>
          <a:prstGeom prst="rect">
            <a:avLst/>
          </a:prstGeom>
          <a:noFill/>
          <a:ln>
            <a:noFill/>
          </a:ln>
        </p:spPr>
      </p:pic>
      <p:pic>
        <p:nvPicPr>
          <p:cNvPr id="84" name="Google Shape;84;p16"/>
          <p:cNvPicPr preferRelativeResize="0"/>
          <p:nvPr/>
        </p:nvPicPr>
        <p:blipFill rotWithShape="1">
          <a:blip r:embed="rId5">
            <a:alphaModFix/>
          </a:blip>
          <a:srcRect/>
          <a:stretch/>
        </p:blipFill>
        <p:spPr>
          <a:xfrm>
            <a:off x="2929826" y="1615225"/>
            <a:ext cx="3529200" cy="594900"/>
          </a:xfrm>
          <a:prstGeom prst="rect">
            <a:avLst/>
          </a:prstGeom>
          <a:noFill/>
          <a:ln>
            <a:noFill/>
          </a:ln>
        </p:spPr>
      </p:pic>
      <p:sp>
        <p:nvSpPr>
          <p:cNvPr id="85" name="Google Shape;85;p16"/>
          <p:cNvSpPr txBox="1"/>
          <p:nvPr/>
        </p:nvSpPr>
        <p:spPr>
          <a:xfrm>
            <a:off x="627125" y="1162075"/>
            <a:ext cx="8797200" cy="6279900"/>
          </a:xfrm>
          <a:prstGeom prst="rect">
            <a:avLst/>
          </a:prstGeom>
          <a:noFill/>
          <a:ln>
            <a:noFill/>
          </a:ln>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Clr>
                <a:srgbClr val="000000"/>
              </a:buClr>
              <a:buSzPts val="1500"/>
              <a:buFont typeface="Lato"/>
              <a:buAutoNum type="arabicPeriod"/>
            </a:pPr>
            <a:r>
              <a:rPr lang="en" sz="1500" b="1" i="0" u="none" strike="noStrike" cap="none" dirty="0">
                <a:solidFill>
                  <a:schemeClr val="dk1"/>
                </a:solidFill>
                <a:latin typeface="Lato"/>
                <a:ea typeface="Lato"/>
                <a:cs typeface="Lato"/>
                <a:sym typeface="Lato"/>
              </a:rPr>
              <a:t>Click here to visit </a:t>
            </a:r>
            <a:r>
              <a:rPr lang="en" sz="1500" b="1" i="0" u="sng" strike="noStrike" cap="none" dirty="0">
                <a:solidFill>
                  <a:schemeClr val="hlink"/>
                </a:solidFill>
                <a:latin typeface="Lato"/>
                <a:ea typeface="Lato"/>
                <a:cs typeface="Lato"/>
                <a:sym typeface="Lato"/>
                <a:hlinkClick r:id="rId6"/>
              </a:rPr>
              <a:t>Ordering.CAMPMASTERS.org</a:t>
            </a:r>
            <a:r>
              <a:rPr lang="en" sz="1500" b="1" i="0" u="none" strike="noStrike" cap="none" dirty="0">
                <a:solidFill>
                  <a:schemeClr val="dk1"/>
                </a:solidFill>
                <a:latin typeface="Lato"/>
                <a:ea typeface="Lato"/>
                <a:cs typeface="Lato"/>
                <a:sym typeface="Lato"/>
              </a:rPr>
              <a:t> - This will bring you to the login screen.</a:t>
            </a:r>
            <a:endParaRPr sz="1500" b="1"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500" b="1"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dirty="0">
                <a:solidFill>
                  <a:schemeClr val="dk1"/>
                </a:solidFill>
                <a:latin typeface="Lato"/>
                <a:ea typeface="Lato"/>
                <a:cs typeface="Lato"/>
                <a:sym typeface="Lato"/>
              </a:rPr>
              <a:t>Click the blue button: </a:t>
            </a:r>
            <a:endParaRPr sz="1500" b="1"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500" b="1"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dirty="0">
                <a:solidFill>
                  <a:schemeClr val="dk1"/>
                </a:solidFill>
                <a:latin typeface="Lato"/>
                <a:ea typeface="Lato"/>
                <a:cs typeface="Lato"/>
                <a:sym typeface="Lato"/>
              </a:rPr>
              <a:t>On the registration form, choose …</a:t>
            </a:r>
            <a:endParaRPr sz="1500" b="1" i="0" u="none" strike="noStrike" cap="none" dirty="0">
              <a:solidFill>
                <a:schemeClr val="dk1"/>
              </a:solidFill>
              <a:latin typeface="Lato"/>
              <a:ea typeface="Lato"/>
              <a:cs typeface="Lato"/>
              <a:sym typeface="Lato"/>
            </a:endParaRPr>
          </a:p>
          <a:p>
            <a:pPr marL="0" marR="0" lvl="0" indent="457200" algn="l" rtl="0">
              <a:lnSpc>
                <a:spcPct val="115000"/>
              </a:lnSpc>
              <a:spcBef>
                <a:spcPts val="0"/>
              </a:spcBef>
              <a:spcAft>
                <a:spcPts val="0"/>
              </a:spcAft>
              <a:buClr>
                <a:schemeClr val="dk1"/>
              </a:buClr>
              <a:buSzPts val="1100"/>
              <a:buFont typeface="Arial"/>
              <a:buNone/>
            </a:pPr>
            <a:r>
              <a:rPr lang="en" sz="1500" b="1" i="0" u="none" strike="noStrike" cap="none" dirty="0">
                <a:solidFill>
                  <a:srgbClr val="64886C"/>
                </a:solidFill>
                <a:latin typeface="Lato"/>
                <a:ea typeface="Lato"/>
                <a:cs typeface="Lato"/>
                <a:sym typeface="Lato"/>
              </a:rPr>
              <a:t>Scout </a:t>
            </a:r>
            <a:r>
              <a:rPr lang="en" sz="1500" b="1" i="0" u="none" strike="noStrike" cap="none" dirty="0">
                <a:solidFill>
                  <a:schemeClr val="dk1"/>
                </a:solidFill>
                <a:latin typeface="Lato"/>
                <a:ea typeface="Lato"/>
                <a:cs typeface="Lato"/>
                <a:sym typeface="Lato"/>
              </a:rPr>
              <a:t>if you have your own email</a:t>
            </a:r>
            <a:endParaRPr sz="1500" b="1" i="0" u="none" strike="noStrike" cap="none" dirty="0">
              <a:solidFill>
                <a:schemeClr val="dk1"/>
              </a:solidFill>
              <a:latin typeface="Lato"/>
              <a:ea typeface="Lato"/>
              <a:cs typeface="Lato"/>
              <a:sym typeface="Lato"/>
            </a:endParaRPr>
          </a:p>
          <a:p>
            <a:pPr marL="0" marR="0" lvl="0" indent="457200" algn="l" rtl="0">
              <a:lnSpc>
                <a:spcPct val="115000"/>
              </a:lnSpc>
              <a:spcBef>
                <a:spcPts val="0"/>
              </a:spcBef>
              <a:spcAft>
                <a:spcPts val="0"/>
              </a:spcAft>
              <a:buClr>
                <a:schemeClr val="dk1"/>
              </a:buClr>
              <a:buSzPts val="1100"/>
              <a:buFont typeface="Arial"/>
              <a:buNone/>
            </a:pPr>
            <a:r>
              <a:rPr lang="en" sz="1500" b="1" i="0" u="none" strike="noStrike" cap="none" dirty="0">
                <a:solidFill>
                  <a:schemeClr val="dk1"/>
                </a:solidFill>
                <a:latin typeface="Lato"/>
                <a:ea typeface="Lato"/>
                <a:cs typeface="Lato"/>
                <a:sym typeface="Lato"/>
              </a:rPr>
              <a:t>or </a:t>
            </a:r>
            <a:r>
              <a:rPr lang="en" sz="1500" b="1" i="0" u="none" strike="noStrike" cap="none" dirty="0">
                <a:solidFill>
                  <a:srgbClr val="D18E48"/>
                </a:solidFill>
                <a:latin typeface="Lato"/>
                <a:ea typeface="Lato"/>
                <a:cs typeface="Lato"/>
                <a:sym typeface="Lato"/>
              </a:rPr>
              <a:t>Parent / Guardian</a:t>
            </a:r>
            <a:r>
              <a:rPr lang="en" sz="1500" b="1" i="0" u="none" strike="noStrike" cap="none" dirty="0">
                <a:solidFill>
                  <a:schemeClr val="dk1"/>
                </a:solidFill>
                <a:latin typeface="Lato"/>
                <a:ea typeface="Lato"/>
                <a:cs typeface="Lato"/>
                <a:sym typeface="Lato"/>
              </a:rPr>
              <a:t> if using their email </a:t>
            </a:r>
            <a:endParaRPr sz="1500" b="1"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500" b="1"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dirty="0">
                <a:solidFill>
                  <a:schemeClr val="dk1"/>
                </a:solidFill>
                <a:latin typeface="Lato"/>
                <a:ea typeface="Lato"/>
                <a:cs typeface="Lato"/>
                <a:sym typeface="Lato"/>
              </a:rPr>
              <a:t>Select Your Age …</a:t>
            </a:r>
            <a:endParaRPr sz="1500" b="1"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800" b="1"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dirty="0">
                <a:solidFill>
                  <a:schemeClr val="dk1"/>
                </a:solidFill>
                <a:latin typeface="Lato"/>
                <a:ea typeface="Lato"/>
                <a:cs typeface="Lato"/>
                <a:sym typeface="Lato"/>
              </a:rPr>
              <a:t>Complete the form and submit. </a:t>
            </a:r>
            <a:r>
              <a:rPr lang="en" sz="1500" b="0" i="0" u="none" strike="noStrike" cap="none" dirty="0">
                <a:solidFill>
                  <a:schemeClr val="dk1"/>
                </a:solidFill>
                <a:latin typeface="Lato"/>
                <a:ea typeface="Lato"/>
                <a:cs typeface="Lato"/>
                <a:sym typeface="Lato"/>
              </a:rPr>
              <a:t>If you see a message that says</a:t>
            </a:r>
            <a:br>
              <a:rPr lang="en" sz="1500" b="0" i="0" u="none" strike="noStrike" cap="none" dirty="0">
                <a:solidFill>
                  <a:schemeClr val="dk1"/>
                </a:solidFill>
                <a:latin typeface="Lato"/>
                <a:ea typeface="Lato"/>
                <a:cs typeface="Lato"/>
                <a:sym typeface="Lato"/>
              </a:rPr>
            </a:br>
            <a:r>
              <a:rPr lang="en" sz="1500" b="0" i="0" u="none" strike="noStrike" cap="none" dirty="0">
                <a:solidFill>
                  <a:schemeClr val="dk1"/>
                </a:solidFill>
                <a:latin typeface="Lato"/>
                <a:ea typeface="Lato"/>
                <a:cs typeface="Lato"/>
                <a:sym typeface="Lato"/>
              </a:rPr>
              <a:t>If you’ve previously registered, skip to step 8. Otherwise, go to step 6.</a:t>
            </a:r>
            <a:endParaRPr sz="15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500" b="1"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dirty="0">
                <a:solidFill>
                  <a:schemeClr val="dk1"/>
                </a:solidFill>
                <a:latin typeface="Lato"/>
                <a:ea typeface="Lato"/>
                <a:cs typeface="Lato"/>
                <a:sym typeface="Lato"/>
              </a:rPr>
              <a:t>Head over to your email inbox and look for the email titled:</a:t>
            </a:r>
            <a:endParaRPr sz="1500" b="1" i="0" u="none" strike="noStrike" cap="none" dirty="0">
              <a:solidFill>
                <a:schemeClr val="dk1"/>
              </a:solidFill>
              <a:latin typeface="Lato"/>
              <a:ea typeface="Lato"/>
              <a:cs typeface="Lato"/>
              <a:sym typeface="Lato"/>
            </a:endParaRPr>
          </a:p>
          <a:p>
            <a:pPr marL="0" marR="0" lvl="0" indent="457200" algn="l" rtl="0">
              <a:lnSpc>
                <a:spcPct val="115000"/>
              </a:lnSpc>
              <a:spcBef>
                <a:spcPts val="0"/>
              </a:spcBef>
              <a:spcAft>
                <a:spcPts val="0"/>
              </a:spcAft>
              <a:buClr>
                <a:schemeClr val="dk1"/>
              </a:buClr>
              <a:buSzPts val="1100"/>
              <a:buFont typeface="Arial"/>
              <a:buNone/>
            </a:pPr>
            <a:r>
              <a:rPr lang="en" sz="1500" b="1" i="0" u="none" strike="noStrike" cap="none" dirty="0">
                <a:solidFill>
                  <a:schemeClr val="dk1"/>
                </a:solidFill>
                <a:latin typeface="Lato"/>
                <a:ea typeface="Lato"/>
                <a:cs typeface="Lato"/>
                <a:sym typeface="Lato"/>
              </a:rPr>
              <a:t>CONFIRM YOUR EMAIL TO COMPLETE YOUR REGISTRATION</a:t>
            </a: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dirty="0">
              <a:solidFill>
                <a:schemeClr val="dk1"/>
              </a:solidFill>
              <a:latin typeface="Lato"/>
              <a:ea typeface="Lato"/>
              <a:cs typeface="Lato"/>
              <a:sym typeface="Lato"/>
            </a:endParaRPr>
          </a:p>
          <a:p>
            <a:pPr marL="0" marR="0" lvl="0" indent="0" algn="l" rtl="0">
              <a:lnSpc>
                <a:spcPct val="115000"/>
              </a:lnSpc>
              <a:spcBef>
                <a:spcPts val="0"/>
              </a:spcBef>
              <a:spcAft>
                <a:spcPts val="0"/>
              </a:spcAft>
              <a:buClr>
                <a:schemeClr val="dk1"/>
              </a:buClr>
              <a:buSzPts val="1100"/>
              <a:buFont typeface="Arial"/>
              <a:buNone/>
            </a:pPr>
            <a:endParaRPr sz="1200" b="0" i="0" u="none" strike="noStrike" cap="none" dirty="0">
              <a:solidFill>
                <a:schemeClr val="dk1"/>
              </a:solidFill>
              <a:latin typeface="Lato"/>
              <a:ea typeface="Lato"/>
              <a:cs typeface="Lato"/>
              <a:sym typeface="Lato"/>
            </a:endParaRPr>
          </a:p>
          <a:p>
            <a:pPr marL="457200" marR="0" lvl="0" indent="-323850" algn="l" rtl="0">
              <a:lnSpc>
                <a:spcPct val="115000"/>
              </a:lnSpc>
              <a:spcBef>
                <a:spcPts val="0"/>
              </a:spcBef>
              <a:spcAft>
                <a:spcPts val="0"/>
              </a:spcAft>
              <a:buClr>
                <a:schemeClr val="dk1"/>
              </a:buClr>
              <a:buSzPts val="1500"/>
              <a:buFont typeface="Lato"/>
              <a:buAutoNum type="arabicPeriod"/>
            </a:pPr>
            <a:r>
              <a:rPr lang="en" sz="1500" b="1" i="0" u="none" strike="noStrike" cap="none" dirty="0">
                <a:solidFill>
                  <a:schemeClr val="dk1"/>
                </a:solidFill>
                <a:latin typeface="Lato"/>
                <a:ea typeface="Lato"/>
                <a:cs typeface="Lato"/>
                <a:sym typeface="Lato"/>
              </a:rPr>
              <a:t>Click on the link in the email. </a:t>
            </a:r>
            <a:endParaRPr sz="1200" b="0" i="0" u="none" strike="noStrike" cap="none" dirty="0">
              <a:solidFill>
                <a:schemeClr val="dk1"/>
              </a:solidFill>
              <a:latin typeface="Lato"/>
              <a:ea typeface="Lato"/>
              <a:cs typeface="Lato"/>
              <a:sym typeface="Lato"/>
            </a:endParaRPr>
          </a:p>
        </p:txBody>
      </p:sp>
      <p:pic>
        <p:nvPicPr>
          <p:cNvPr id="86" name="Google Shape;86;p16"/>
          <p:cNvPicPr preferRelativeResize="0"/>
          <p:nvPr/>
        </p:nvPicPr>
        <p:blipFill rotWithShape="1">
          <a:blip r:embed="rId7">
            <a:alphaModFix/>
          </a:blip>
          <a:srcRect/>
          <a:stretch/>
        </p:blipFill>
        <p:spPr>
          <a:xfrm>
            <a:off x="685468" y="5327900"/>
            <a:ext cx="5468299" cy="1556025"/>
          </a:xfrm>
          <a:prstGeom prst="rect">
            <a:avLst/>
          </a:prstGeom>
          <a:noFill/>
          <a:ln>
            <a:noFill/>
          </a:ln>
        </p:spPr>
      </p:pic>
      <p:sp>
        <p:nvSpPr>
          <p:cNvPr id="87" name="Google Shape;87;p16"/>
          <p:cNvSpPr txBox="1">
            <a:spLocks noGrp="1"/>
          </p:cNvSpPr>
          <p:nvPr>
            <p:ph type="sldNum" idx="12"/>
          </p:nvPr>
        </p:nvSpPr>
        <p:spPr>
          <a:xfrm>
            <a:off x="9319704" y="7046639"/>
            <a:ext cx="603600" cy="5949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a:t>4</a:t>
            </a:fld>
            <a:endParaRPr/>
          </a:p>
        </p:txBody>
      </p:sp>
      <p:sp>
        <p:nvSpPr>
          <p:cNvPr id="88" name="Google Shape;88;p16"/>
          <p:cNvSpPr/>
          <p:nvPr/>
        </p:nvSpPr>
        <p:spPr>
          <a:xfrm>
            <a:off x="653998" y="874275"/>
            <a:ext cx="9404400" cy="73500"/>
          </a:xfrm>
          <a:prstGeom prst="rect">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 name="Google Shape;89;p16"/>
          <p:cNvSpPr txBox="1"/>
          <p:nvPr/>
        </p:nvSpPr>
        <p:spPr>
          <a:xfrm>
            <a:off x="627126" y="416800"/>
            <a:ext cx="8909700" cy="34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rgbClr val="445743"/>
                </a:solidFill>
                <a:latin typeface="Lato"/>
                <a:ea typeface="Lato"/>
                <a:cs typeface="Lato"/>
                <a:sym typeface="Lato"/>
              </a:rPr>
              <a:t>REGISTER / UPDATE YOUR SCOUT ACCOUNT</a:t>
            </a:r>
            <a:endParaRPr sz="3000" b="1" i="0" u="none" strike="noStrike" cap="none">
              <a:solidFill>
                <a:srgbClr val="445743"/>
              </a:solidFill>
              <a:latin typeface="Lato"/>
              <a:ea typeface="Lato"/>
              <a:cs typeface="Lato"/>
              <a:sym typeface="Lato"/>
            </a:endParaRPr>
          </a:p>
        </p:txBody>
      </p:sp>
      <p:pic>
        <p:nvPicPr>
          <p:cNvPr id="90" name="Google Shape;90;p16"/>
          <p:cNvPicPr preferRelativeResize="0"/>
          <p:nvPr/>
        </p:nvPicPr>
        <p:blipFill rotWithShape="1">
          <a:blip r:embed="rId8">
            <a:alphaModFix/>
          </a:blip>
          <a:srcRect r="5863"/>
          <a:stretch/>
        </p:blipFill>
        <p:spPr>
          <a:xfrm>
            <a:off x="5168050" y="3068050"/>
            <a:ext cx="4890349" cy="4704349"/>
          </a:xfrm>
          <a:prstGeom prst="rect">
            <a:avLst/>
          </a:prstGeom>
          <a:noFill/>
          <a:ln>
            <a:noFill/>
          </a:ln>
        </p:spPr>
      </p:pic>
      <p:sp>
        <p:nvSpPr>
          <p:cNvPr id="91" name="Google Shape;91;p16"/>
          <p:cNvSpPr/>
          <p:nvPr/>
        </p:nvSpPr>
        <p:spPr>
          <a:xfrm flipH="1">
            <a:off x="3099476" y="6620785"/>
            <a:ext cx="346200" cy="340500"/>
          </a:xfrm>
          <a:prstGeom prst="bentArrow">
            <a:avLst>
              <a:gd name="adj1" fmla="val 25000"/>
              <a:gd name="adj2" fmla="val 25000"/>
              <a:gd name="adj3" fmla="val 25000"/>
              <a:gd name="adj4" fmla="val 43750"/>
            </a:avLst>
          </a:prstGeom>
          <a:solidFill>
            <a:srgbClr val="6488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85559" y="2042137"/>
            <a:ext cx="4739497" cy="3641831"/>
          </a:xfrm>
          <a:prstGeom prst="rect">
            <a:avLst/>
          </a:prstGeom>
        </p:spPr>
        <p:txBody>
          <a:bodyPr vert="horz" wrap="square" lIns="0" tIns="10478" rIns="0" bIns="0" rtlCol="0">
            <a:spAutoFit/>
          </a:bodyPr>
          <a:lstStyle/>
          <a:p>
            <a:pPr marL="246221" marR="4191" indent="-235744">
              <a:spcBef>
                <a:spcPts val="83"/>
              </a:spcBef>
              <a:buFont typeface="Arial" panose="020B0604020202020204" pitchFamily="34" charset="0"/>
              <a:buChar char="•"/>
            </a:pPr>
            <a:r>
              <a:rPr sz="1485" dirty="0">
                <a:latin typeface="Calibri"/>
                <a:cs typeface="Calibri"/>
              </a:rPr>
              <a:t>EXISTING</a:t>
            </a:r>
            <a:r>
              <a:rPr sz="1485" spc="-50" dirty="0">
                <a:latin typeface="Calibri"/>
                <a:cs typeface="Calibri"/>
              </a:rPr>
              <a:t> </a:t>
            </a:r>
            <a:r>
              <a:rPr sz="1485" dirty="0">
                <a:latin typeface="Calibri"/>
                <a:cs typeface="Calibri"/>
              </a:rPr>
              <a:t>SCOUTS</a:t>
            </a:r>
            <a:r>
              <a:rPr sz="1485" spc="-45" dirty="0">
                <a:latin typeface="Calibri"/>
                <a:cs typeface="Calibri"/>
              </a:rPr>
              <a:t> </a:t>
            </a:r>
            <a:r>
              <a:rPr lang="en-US" sz="1485" spc="-45" dirty="0">
                <a:latin typeface="Calibri"/>
                <a:cs typeface="Calibri"/>
              </a:rPr>
              <a:t>HAVE IMMEDIATE </a:t>
            </a:r>
            <a:r>
              <a:rPr sz="1485" dirty="0">
                <a:latin typeface="Calibri"/>
                <a:cs typeface="Calibri"/>
              </a:rPr>
              <a:t>ACCESS</a:t>
            </a:r>
            <a:r>
              <a:rPr sz="1485" spc="-33" dirty="0">
                <a:latin typeface="Calibri"/>
                <a:cs typeface="Calibri"/>
              </a:rPr>
              <a:t> </a:t>
            </a:r>
            <a:r>
              <a:rPr sz="1485" spc="-17" dirty="0">
                <a:latin typeface="Calibri"/>
                <a:cs typeface="Calibri"/>
              </a:rPr>
              <a:t>DIRECTLY</a:t>
            </a:r>
            <a:r>
              <a:rPr sz="1485" spc="-29" dirty="0">
                <a:latin typeface="Calibri"/>
                <a:cs typeface="Calibri"/>
              </a:rPr>
              <a:t> </a:t>
            </a:r>
            <a:r>
              <a:rPr sz="1485" dirty="0">
                <a:latin typeface="Calibri"/>
                <a:cs typeface="Calibri"/>
              </a:rPr>
              <a:t>TO</a:t>
            </a:r>
            <a:r>
              <a:rPr sz="1485" spc="-33" dirty="0">
                <a:latin typeface="Calibri"/>
                <a:cs typeface="Calibri"/>
              </a:rPr>
              <a:t> </a:t>
            </a:r>
            <a:r>
              <a:rPr sz="1485" dirty="0">
                <a:latin typeface="Calibri"/>
                <a:cs typeface="Calibri"/>
              </a:rPr>
              <a:t>THE</a:t>
            </a:r>
            <a:r>
              <a:rPr sz="1485" spc="-29" dirty="0">
                <a:latin typeface="Calibri"/>
                <a:cs typeface="Calibri"/>
              </a:rPr>
              <a:t> </a:t>
            </a:r>
            <a:r>
              <a:rPr sz="1485" dirty="0" err="1">
                <a:latin typeface="Calibri"/>
                <a:cs typeface="Calibri"/>
              </a:rPr>
              <a:t>C</a:t>
            </a:r>
            <a:r>
              <a:rPr lang="en-US" sz="1485" dirty="0" err="1">
                <a:latin typeface="Calibri"/>
                <a:cs typeface="Calibri"/>
              </a:rPr>
              <a:t>AMP</a:t>
            </a:r>
            <a:r>
              <a:rPr sz="1485" dirty="0" err="1">
                <a:latin typeface="Calibri"/>
                <a:cs typeface="Calibri"/>
              </a:rPr>
              <a:t>M</a:t>
            </a:r>
            <a:r>
              <a:rPr lang="en-US" sz="1485" dirty="0" err="1">
                <a:latin typeface="Calibri"/>
                <a:cs typeface="Calibri"/>
              </a:rPr>
              <a:t>ASTERS</a:t>
            </a:r>
            <a:r>
              <a:rPr sz="1485" spc="-37" dirty="0">
                <a:latin typeface="Calibri"/>
                <a:cs typeface="Calibri"/>
              </a:rPr>
              <a:t> </a:t>
            </a:r>
            <a:r>
              <a:rPr sz="1485" spc="-8" dirty="0">
                <a:latin typeface="Calibri"/>
                <a:cs typeface="Calibri"/>
              </a:rPr>
              <a:t>ORDERING </a:t>
            </a:r>
            <a:r>
              <a:rPr sz="1485" dirty="0">
                <a:latin typeface="Calibri"/>
                <a:cs typeface="Calibri"/>
              </a:rPr>
              <a:t>SITE</a:t>
            </a:r>
            <a:r>
              <a:rPr sz="1485" spc="-33" dirty="0">
                <a:latin typeface="Calibri"/>
                <a:cs typeface="Calibri"/>
              </a:rPr>
              <a:t> </a:t>
            </a:r>
            <a:r>
              <a:rPr sz="1485" dirty="0">
                <a:latin typeface="Calibri"/>
                <a:cs typeface="Calibri"/>
              </a:rPr>
              <a:t>WITH</a:t>
            </a:r>
            <a:r>
              <a:rPr sz="1485" spc="-8" dirty="0">
                <a:latin typeface="Calibri"/>
                <a:cs typeface="Calibri"/>
              </a:rPr>
              <a:t> </a:t>
            </a:r>
            <a:r>
              <a:rPr sz="1485" dirty="0">
                <a:latin typeface="Calibri"/>
                <a:cs typeface="Calibri"/>
              </a:rPr>
              <a:t>THE</a:t>
            </a:r>
            <a:r>
              <a:rPr sz="1485" spc="-12" dirty="0">
                <a:latin typeface="Calibri"/>
                <a:cs typeface="Calibri"/>
              </a:rPr>
              <a:t> </a:t>
            </a:r>
            <a:r>
              <a:rPr sz="1485" b="1" dirty="0">
                <a:highlight>
                  <a:srgbClr val="FFFF00"/>
                </a:highlight>
                <a:latin typeface="Calibri"/>
                <a:cs typeface="Calibri"/>
              </a:rPr>
              <a:t>“EMAILED</a:t>
            </a:r>
            <a:r>
              <a:rPr sz="1485" b="1" spc="-17" dirty="0">
                <a:highlight>
                  <a:srgbClr val="FFFF00"/>
                </a:highlight>
                <a:latin typeface="Calibri"/>
                <a:cs typeface="Calibri"/>
              </a:rPr>
              <a:t> </a:t>
            </a:r>
            <a:r>
              <a:rPr sz="1485" b="1" dirty="0">
                <a:highlight>
                  <a:srgbClr val="FFFF00"/>
                </a:highlight>
                <a:latin typeface="Calibri"/>
                <a:cs typeface="Calibri"/>
              </a:rPr>
              <a:t>SINGLE</a:t>
            </a:r>
            <a:r>
              <a:rPr sz="1485" b="1" spc="-17" dirty="0">
                <a:highlight>
                  <a:srgbClr val="FFFF00"/>
                </a:highlight>
                <a:latin typeface="Calibri"/>
                <a:cs typeface="Calibri"/>
              </a:rPr>
              <a:t> </a:t>
            </a:r>
            <a:r>
              <a:rPr sz="1485" b="1" dirty="0">
                <a:highlight>
                  <a:srgbClr val="FFFF00"/>
                </a:highlight>
                <a:latin typeface="Calibri"/>
                <a:cs typeface="Calibri"/>
              </a:rPr>
              <a:t>SIGN-ON”</a:t>
            </a:r>
            <a:r>
              <a:rPr sz="1485" b="1" spc="-21" dirty="0">
                <a:highlight>
                  <a:srgbClr val="FFFF00"/>
                </a:highlight>
                <a:latin typeface="Calibri"/>
                <a:cs typeface="Calibri"/>
              </a:rPr>
              <a:t> </a:t>
            </a:r>
            <a:r>
              <a:rPr sz="1485" b="1" dirty="0">
                <a:highlight>
                  <a:srgbClr val="FFFF00"/>
                </a:highlight>
                <a:latin typeface="Calibri"/>
                <a:cs typeface="Calibri"/>
              </a:rPr>
              <a:t>LINK</a:t>
            </a:r>
            <a:r>
              <a:rPr sz="1485" b="1" spc="-17" dirty="0">
                <a:highlight>
                  <a:srgbClr val="FFFF00"/>
                </a:highlight>
                <a:latin typeface="Calibri"/>
                <a:cs typeface="Calibri"/>
              </a:rPr>
              <a:t> </a:t>
            </a:r>
            <a:r>
              <a:rPr sz="1485" dirty="0">
                <a:latin typeface="Calibri"/>
                <a:cs typeface="Calibri"/>
              </a:rPr>
              <a:t>FROM</a:t>
            </a:r>
            <a:r>
              <a:rPr sz="1485" spc="-17" dirty="0">
                <a:latin typeface="Calibri"/>
                <a:cs typeface="Calibri"/>
              </a:rPr>
              <a:t> YOUR </a:t>
            </a:r>
            <a:r>
              <a:rPr sz="1485" dirty="0">
                <a:latin typeface="Calibri"/>
                <a:cs typeface="Calibri"/>
              </a:rPr>
              <a:t>UNIT</a:t>
            </a:r>
            <a:r>
              <a:rPr sz="1485" spc="-25" dirty="0">
                <a:latin typeface="Calibri"/>
                <a:cs typeface="Calibri"/>
              </a:rPr>
              <a:t> </a:t>
            </a:r>
            <a:r>
              <a:rPr sz="1485" dirty="0">
                <a:latin typeface="Calibri"/>
                <a:cs typeface="Calibri"/>
              </a:rPr>
              <a:t>LEADER.</a:t>
            </a:r>
            <a:r>
              <a:rPr sz="1485" spc="318" dirty="0">
                <a:latin typeface="Calibri"/>
                <a:cs typeface="Calibri"/>
              </a:rPr>
              <a:t> </a:t>
            </a:r>
            <a:endParaRPr lang="en-US" sz="1485" spc="318" dirty="0">
              <a:latin typeface="Calibri"/>
              <a:cs typeface="Calibri"/>
            </a:endParaRPr>
          </a:p>
          <a:p>
            <a:pPr marL="10478" marR="4191">
              <a:spcBef>
                <a:spcPts val="83"/>
              </a:spcBef>
            </a:pPr>
            <a:endParaRPr lang="en-US" sz="1155" spc="318" dirty="0">
              <a:latin typeface="Calibri"/>
              <a:cs typeface="Calibri"/>
            </a:endParaRPr>
          </a:p>
          <a:p>
            <a:pPr marL="246221" marR="4191" indent="-235744">
              <a:spcBef>
                <a:spcPts val="83"/>
              </a:spcBef>
              <a:buFont typeface="Arial" panose="020B0604020202020204" pitchFamily="34" charset="0"/>
              <a:buChar char="•"/>
            </a:pPr>
            <a:r>
              <a:rPr sz="1485" dirty="0">
                <a:latin typeface="Calibri"/>
                <a:cs typeface="Calibri"/>
              </a:rPr>
              <a:t>IF</a:t>
            </a:r>
            <a:r>
              <a:rPr sz="1485" spc="-25" dirty="0">
                <a:latin typeface="Calibri"/>
                <a:cs typeface="Calibri"/>
              </a:rPr>
              <a:t> </a:t>
            </a:r>
            <a:r>
              <a:rPr sz="1485" dirty="0">
                <a:latin typeface="Calibri"/>
                <a:cs typeface="Calibri"/>
              </a:rPr>
              <a:t>YOU</a:t>
            </a:r>
            <a:r>
              <a:rPr sz="1485" spc="-17" dirty="0">
                <a:latin typeface="Calibri"/>
                <a:cs typeface="Calibri"/>
              </a:rPr>
              <a:t> </a:t>
            </a:r>
            <a:r>
              <a:rPr sz="1485" dirty="0">
                <a:latin typeface="Calibri"/>
                <a:cs typeface="Calibri"/>
              </a:rPr>
              <a:t>DO</a:t>
            </a:r>
            <a:r>
              <a:rPr sz="1485" spc="-17" dirty="0">
                <a:latin typeface="Calibri"/>
                <a:cs typeface="Calibri"/>
              </a:rPr>
              <a:t> </a:t>
            </a:r>
            <a:r>
              <a:rPr sz="1485" dirty="0">
                <a:latin typeface="Calibri"/>
                <a:cs typeface="Calibri"/>
              </a:rPr>
              <a:t>NOT</a:t>
            </a:r>
            <a:r>
              <a:rPr sz="1485" spc="-21" dirty="0">
                <a:latin typeface="Calibri"/>
                <a:cs typeface="Calibri"/>
              </a:rPr>
              <a:t> </a:t>
            </a:r>
            <a:r>
              <a:rPr sz="1485" dirty="0">
                <a:latin typeface="Calibri"/>
                <a:cs typeface="Calibri"/>
              </a:rPr>
              <a:t>RECEIVE</a:t>
            </a:r>
            <a:r>
              <a:rPr sz="1485" spc="-21" dirty="0">
                <a:latin typeface="Calibri"/>
                <a:cs typeface="Calibri"/>
              </a:rPr>
              <a:t> </a:t>
            </a:r>
            <a:r>
              <a:rPr sz="1485" dirty="0">
                <a:latin typeface="Calibri"/>
                <a:cs typeface="Calibri"/>
              </a:rPr>
              <a:t>AN</a:t>
            </a:r>
            <a:r>
              <a:rPr sz="1485" spc="-17" dirty="0">
                <a:latin typeface="Calibri"/>
                <a:cs typeface="Calibri"/>
              </a:rPr>
              <a:t> </a:t>
            </a:r>
            <a:r>
              <a:rPr sz="1485" dirty="0">
                <a:latin typeface="Calibri"/>
                <a:cs typeface="Calibri"/>
              </a:rPr>
              <a:t>EMAIL,</a:t>
            </a:r>
            <a:r>
              <a:rPr sz="1485" spc="305" dirty="0">
                <a:latin typeface="Calibri"/>
                <a:cs typeface="Calibri"/>
              </a:rPr>
              <a:t> </a:t>
            </a:r>
            <a:r>
              <a:rPr sz="1485" spc="-8" dirty="0">
                <a:latin typeface="Calibri"/>
                <a:cs typeface="Calibri"/>
              </a:rPr>
              <a:t>ACCESS </a:t>
            </a:r>
            <a:r>
              <a:rPr sz="1485" dirty="0">
                <a:latin typeface="Calibri"/>
                <a:cs typeface="Calibri"/>
              </a:rPr>
              <a:t>VIA</a:t>
            </a:r>
            <a:r>
              <a:rPr sz="1485" spc="-8" dirty="0">
                <a:latin typeface="Calibri"/>
                <a:cs typeface="Calibri"/>
              </a:rPr>
              <a:t> </a:t>
            </a:r>
            <a:r>
              <a:rPr sz="1485" u="sng" spc="-17" dirty="0">
                <a:solidFill>
                  <a:srgbClr val="5F5F5F"/>
                </a:solidFill>
                <a:uFill>
                  <a:solidFill>
                    <a:srgbClr val="5F5F5F"/>
                  </a:solidFill>
                </a:uFill>
                <a:latin typeface="Calibri"/>
                <a:cs typeface="Calibri"/>
                <a:hlinkClick r:id="rId2"/>
              </a:rPr>
              <a:t>WWW.CAMPMASTERS.ORG</a:t>
            </a:r>
            <a:r>
              <a:rPr sz="1485" spc="-4" dirty="0">
                <a:solidFill>
                  <a:srgbClr val="5F5F5F"/>
                </a:solidFill>
                <a:latin typeface="Calibri"/>
                <a:cs typeface="Calibri"/>
              </a:rPr>
              <a:t> </a:t>
            </a:r>
            <a:r>
              <a:rPr sz="1485" spc="-21" dirty="0">
                <a:latin typeface="Calibri"/>
                <a:cs typeface="Calibri"/>
              </a:rPr>
              <a:t>OR </a:t>
            </a:r>
            <a:r>
              <a:rPr sz="1485" u="sng" spc="-17" dirty="0">
                <a:solidFill>
                  <a:srgbClr val="5F5F5F"/>
                </a:solidFill>
                <a:uFill>
                  <a:solidFill>
                    <a:srgbClr val="5F5F5F"/>
                  </a:solidFill>
                </a:uFill>
                <a:latin typeface="Calibri"/>
                <a:cs typeface="Calibri"/>
                <a:hlinkClick r:id="rId3"/>
              </a:rPr>
              <a:t>WWW.ORDERINGCAMPMASTERS.ORG</a:t>
            </a:r>
            <a:r>
              <a:rPr sz="1485" spc="21" dirty="0">
                <a:solidFill>
                  <a:srgbClr val="5F5F5F"/>
                </a:solidFill>
                <a:latin typeface="Calibri"/>
                <a:cs typeface="Calibri"/>
              </a:rPr>
              <a:t> </a:t>
            </a:r>
            <a:r>
              <a:rPr sz="1485" dirty="0">
                <a:latin typeface="Calibri"/>
                <a:cs typeface="Calibri"/>
              </a:rPr>
              <a:t>FOR</a:t>
            </a:r>
            <a:r>
              <a:rPr sz="1485" spc="17" dirty="0">
                <a:latin typeface="Calibri"/>
                <a:cs typeface="Calibri"/>
              </a:rPr>
              <a:t> </a:t>
            </a:r>
            <a:r>
              <a:rPr sz="1485" dirty="0">
                <a:latin typeface="Calibri"/>
                <a:cs typeface="Calibri"/>
              </a:rPr>
              <a:t>THIS</a:t>
            </a:r>
            <a:r>
              <a:rPr sz="1485" spc="21" dirty="0">
                <a:latin typeface="Calibri"/>
                <a:cs typeface="Calibri"/>
              </a:rPr>
              <a:t> </a:t>
            </a:r>
            <a:r>
              <a:rPr sz="1485" dirty="0">
                <a:latin typeface="Calibri"/>
                <a:cs typeface="Calibri"/>
              </a:rPr>
              <a:t>SIGN</a:t>
            </a:r>
            <a:r>
              <a:rPr sz="1485" spc="29" dirty="0">
                <a:latin typeface="Calibri"/>
                <a:cs typeface="Calibri"/>
              </a:rPr>
              <a:t> </a:t>
            </a:r>
            <a:r>
              <a:rPr sz="1485" spc="-21" dirty="0">
                <a:latin typeface="Calibri"/>
                <a:cs typeface="Calibri"/>
              </a:rPr>
              <a:t>ON </a:t>
            </a:r>
            <a:r>
              <a:rPr sz="1485" spc="-17" dirty="0">
                <a:latin typeface="Calibri"/>
                <a:cs typeface="Calibri"/>
              </a:rPr>
              <a:t>PAGE</a:t>
            </a:r>
            <a:r>
              <a:rPr lang="en-US" sz="1485" spc="-17" dirty="0">
                <a:latin typeface="Calibri"/>
                <a:cs typeface="Calibri"/>
              </a:rPr>
              <a:t> </a:t>
            </a:r>
            <a:r>
              <a:rPr sz="1485" dirty="0">
                <a:latin typeface="Calibri"/>
                <a:cs typeface="Calibri"/>
              </a:rPr>
              <a:t>CLICK</a:t>
            </a:r>
            <a:r>
              <a:rPr sz="1485" spc="-17" dirty="0">
                <a:latin typeface="Calibri"/>
                <a:cs typeface="Calibri"/>
              </a:rPr>
              <a:t> </a:t>
            </a:r>
            <a:r>
              <a:rPr sz="1485" dirty="0">
                <a:latin typeface="Calibri"/>
                <a:cs typeface="Calibri"/>
              </a:rPr>
              <a:t>THE</a:t>
            </a:r>
            <a:r>
              <a:rPr sz="1485" spc="-12" dirty="0">
                <a:latin typeface="Calibri"/>
                <a:cs typeface="Calibri"/>
              </a:rPr>
              <a:t> </a:t>
            </a:r>
            <a:r>
              <a:rPr sz="1485" dirty="0">
                <a:latin typeface="Calibri"/>
                <a:cs typeface="Calibri"/>
              </a:rPr>
              <a:t>BLUE</a:t>
            </a:r>
            <a:r>
              <a:rPr sz="1485" spc="-17" dirty="0">
                <a:latin typeface="Calibri"/>
                <a:cs typeface="Calibri"/>
              </a:rPr>
              <a:t> </a:t>
            </a:r>
            <a:r>
              <a:rPr sz="1485" dirty="0">
                <a:latin typeface="Calibri"/>
                <a:cs typeface="Calibri"/>
              </a:rPr>
              <a:t>LINK</a:t>
            </a:r>
            <a:r>
              <a:rPr sz="1485" spc="-4" dirty="0">
                <a:latin typeface="Calibri"/>
                <a:cs typeface="Calibri"/>
              </a:rPr>
              <a:t> </a:t>
            </a:r>
            <a:r>
              <a:rPr sz="1485" dirty="0">
                <a:latin typeface="Calibri"/>
                <a:cs typeface="Calibri"/>
              </a:rPr>
              <a:t>-</a:t>
            </a:r>
            <a:r>
              <a:rPr sz="1485" spc="-8" dirty="0">
                <a:latin typeface="Calibri"/>
                <a:cs typeface="Calibri"/>
              </a:rPr>
              <a:t> </a:t>
            </a:r>
            <a:r>
              <a:rPr sz="1485" dirty="0">
                <a:latin typeface="Calibri"/>
                <a:cs typeface="Calibri"/>
              </a:rPr>
              <a:t>NEW</a:t>
            </a:r>
            <a:r>
              <a:rPr sz="1485" spc="-21" dirty="0">
                <a:latin typeface="Calibri"/>
                <a:cs typeface="Calibri"/>
              </a:rPr>
              <a:t> </a:t>
            </a:r>
            <a:r>
              <a:rPr sz="1485" dirty="0">
                <a:latin typeface="Calibri"/>
                <a:cs typeface="Calibri"/>
              </a:rPr>
              <a:t>SCOUTS</a:t>
            </a:r>
            <a:r>
              <a:rPr sz="1485" spc="-21" dirty="0">
                <a:latin typeface="Calibri"/>
                <a:cs typeface="Calibri"/>
              </a:rPr>
              <a:t> </a:t>
            </a:r>
            <a:r>
              <a:rPr sz="1485" dirty="0">
                <a:latin typeface="Calibri"/>
                <a:cs typeface="Calibri"/>
              </a:rPr>
              <a:t>TO</a:t>
            </a:r>
            <a:r>
              <a:rPr sz="1485" spc="-17" dirty="0">
                <a:latin typeface="Calibri"/>
                <a:cs typeface="Calibri"/>
              </a:rPr>
              <a:t> </a:t>
            </a:r>
            <a:r>
              <a:rPr sz="1485" spc="-8" dirty="0">
                <a:latin typeface="Calibri"/>
                <a:cs typeface="Calibri"/>
              </a:rPr>
              <a:t>SELF-REGISTER; </a:t>
            </a:r>
            <a:r>
              <a:rPr sz="1485" dirty="0">
                <a:latin typeface="Calibri"/>
                <a:cs typeface="Calibri"/>
              </a:rPr>
              <a:t>CURRENT</a:t>
            </a:r>
            <a:r>
              <a:rPr sz="1485" spc="-21" dirty="0">
                <a:latin typeface="Calibri"/>
                <a:cs typeface="Calibri"/>
              </a:rPr>
              <a:t> </a:t>
            </a:r>
            <a:r>
              <a:rPr sz="1485" dirty="0">
                <a:latin typeface="Calibri"/>
                <a:cs typeface="Calibri"/>
              </a:rPr>
              <a:t>SCOUTS</a:t>
            </a:r>
            <a:r>
              <a:rPr sz="1485" spc="-37" dirty="0">
                <a:latin typeface="Calibri"/>
                <a:cs typeface="Calibri"/>
              </a:rPr>
              <a:t> </a:t>
            </a:r>
            <a:r>
              <a:rPr sz="1485" dirty="0">
                <a:latin typeface="Calibri"/>
                <a:cs typeface="Calibri"/>
              </a:rPr>
              <a:t>CAN</a:t>
            </a:r>
            <a:r>
              <a:rPr sz="1485" spc="-29" dirty="0">
                <a:latin typeface="Calibri"/>
                <a:cs typeface="Calibri"/>
              </a:rPr>
              <a:t> </a:t>
            </a:r>
            <a:r>
              <a:rPr sz="1485" dirty="0">
                <a:latin typeface="Calibri"/>
                <a:cs typeface="Calibri"/>
              </a:rPr>
              <a:t>“FIND”</a:t>
            </a:r>
            <a:r>
              <a:rPr sz="1485" spc="-29" dirty="0">
                <a:latin typeface="Calibri"/>
                <a:cs typeface="Calibri"/>
              </a:rPr>
              <a:t> </a:t>
            </a:r>
            <a:r>
              <a:rPr sz="1485" dirty="0">
                <a:latin typeface="Calibri"/>
                <a:cs typeface="Calibri"/>
              </a:rPr>
              <a:t>THEIR</a:t>
            </a:r>
            <a:r>
              <a:rPr sz="1485" spc="-25" dirty="0">
                <a:latin typeface="Calibri"/>
                <a:cs typeface="Calibri"/>
              </a:rPr>
              <a:t> </a:t>
            </a:r>
            <a:r>
              <a:rPr sz="1485" dirty="0">
                <a:latin typeface="Calibri"/>
                <a:cs typeface="Calibri"/>
              </a:rPr>
              <a:t>ACCOUNT</a:t>
            </a:r>
            <a:r>
              <a:rPr sz="1485" spc="-25" dirty="0">
                <a:latin typeface="Calibri"/>
                <a:cs typeface="Calibri"/>
              </a:rPr>
              <a:t> </a:t>
            </a:r>
            <a:r>
              <a:rPr sz="1485" dirty="0">
                <a:latin typeface="Calibri"/>
                <a:cs typeface="Calibri"/>
              </a:rPr>
              <a:t>BY</a:t>
            </a:r>
            <a:r>
              <a:rPr sz="1485" spc="-33" dirty="0">
                <a:latin typeface="Calibri"/>
                <a:cs typeface="Calibri"/>
              </a:rPr>
              <a:t> </a:t>
            </a:r>
            <a:r>
              <a:rPr sz="1485" spc="-8" dirty="0">
                <a:latin typeface="Calibri"/>
                <a:cs typeface="Calibri"/>
              </a:rPr>
              <a:t>CLICKING </a:t>
            </a:r>
            <a:r>
              <a:rPr sz="1485" dirty="0">
                <a:latin typeface="Calibri"/>
                <a:cs typeface="Calibri"/>
              </a:rPr>
              <a:t>THIS</a:t>
            </a:r>
            <a:r>
              <a:rPr sz="1485" spc="-12" dirty="0">
                <a:latin typeface="Calibri"/>
                <a:cs typeface="Calibri"/>
              </a:rPr>
              <a:t> </a:t>
            </a:r>
            <a:r>
              <a:rPr sz="1485" spc="-8" dirty="0">
                <a:latin typeface="Calibri"/>
                <a:cs typeface="Calibri"/>
              </a:rPr>
              <a:t>LINK.</a:t>
            </a:r>
            <a:endParaRPr sz="1485" dirty="0">
              <a:latin typeface="Calibri"/>
              <a:cs typeface="Calibri"/>
            </a:endParaRPr>
          </a:p>
          <a:p>
            <a:pPr marL="200120" marR="98489"/>
            <a:endParaRPr lang="en-US" sz="1485" b="1" dirty="0">
              <a:latin typeface="Calibri"/>
              <a:cs typeface="Calibri"/>
            </a:endParaRPr>
          </a:p>
          <a:p>
            <a:pPr marL="435864" marR="98489" indent="-235744">
              <a:buFont typeface="Arial" panose="020B0604020202020204" pitchFamily="34" charset="0"/>
              <a:buChar char="•"/>
            </a:pPr>
            <a:r>
              <a:rPr sz="1485" b="1" dirty="0">
                <a:latin typeface="Calibri"/>
                <a:cs typeface="Calibri"/>
              </a:rPr>
              <a:t>If</a:t>
            </a:r>
            <a:r>
              <a:rPr sz="1485" b="1" spc="-17" dirty="0">
                <a:latin typeface="Calibri"/>
                <a:cs typeface="Calibri"/>
              </a:rPr>
              <a:t> </a:t>
            </a:r>
            <a:r>
              <a:rPr sz="1485" b="1" dirty="0">
                <a:latin typeface="Calibri"/>
                <a:cs typeface="Calibri"/>
              </a:rPr>
              <a:t>you</a:t>
            </a:r>
            <a:r>
              <a:rPr sz="1485" b="1" spc="-21" dirty="0">
                <a:latin typeface="Calibri"/>
                <a:cs typeface="Calibri"/>
              </a:rPr>
              <a:t> </a:t>
            </a:r>
            <a:r>
              <a:rPr sz="1485" b="1" dirty="0">
                <a:latin typeface="Calibri"/>
                <a:cs typeface="Calibri"/>
              </a:rPr>
              <a:t>forgot</a:t>
            </a:r>
            <a:r>
              <a:rPr sz="1485" b="1" spc="-25" dirty="0">
                <a:latin typeface="Calibri"/>
                <a:cs typeface="Calibri"/>
              </a:rPr>
              <a:t> </a:t>
            </a:r>
            <a:r>
              <a:rPr sz="1485" b="1" dirty="0">
                <a:latin typeface="Calibri"/>
                <a:cs typeface="Calibri"/>
              </a:rPr>
              <a:t>your</a:t>
            </a:r>
            <a:r>
              <a:rPr sz="1485" b="1" spc="-33" dirty="0">
                <a:latin typeface="Calibri"/>
                <a:cs typeface="Calibri"/>
              </a:rPr>
              <a:t> </a:t>
            </a:r>
            <a:r>
              <a:rPr sz="1485" b="1" dirty="0">
                <a:latin typeface="Calibri"/>
                <a:cs typeface="Calibri"/>
              </a:rPr>
              <a:t>password</a:t>
            </a:r>
            <a:r>
              <a:rPr sz="1485" b="1" spc="-25" dirty="0">
                <a:latin typeface="Calibri"/>
                <a:cs typeface="Calibri"/>
              </a:rPr>
              <a:t> </a:t>
            </a:r>
            <a:r>
              <a:rPr sz="1485" b="1" dirty="0">
                <a:latin typeface="Calibri"/>
                <a:cs typeface="Calibri"/>
              </a:rPr>
              <a:t>or</a:t>
            </a:r>
            <a:r>
              <a:rPr sz="1485" b="1" spc="-45" dirty="0">
                <a:latin typeface="Calibri"/>
                <a:cs typeface="Calibri"/>
              </a:rPr>
              <a:t> </a:t>
            </a:r>
            <a:r>
              <a:rPr sz="1485" b="1" dirty="0">
                <a:latin typeface="Calibri"/>
                <a:cs typeface="Calibri"/>
              </a:rPr>
              <a:t>your</a:t>
            </a:r>
            <a:r>
              <a:rPr sz="1485" b="1" spc="-21" dirty="0">
                <a:latin typeface="Calibri"/>
                <a:cs typeface="Calibri"/>
              </a:rPr>
              <a:t> </a:t>
            </a:r>
            <a:r>
              <a:rPr sz="1485" b="1" dirty="0">
                <a:latin typeface="Calibri"/>
                <a:cs typeface="Calibri"/>
              </a:rPr>
              <a:t>link</a:t>
            </a:r>
            <a:r>
              <a:rPr sz="1485" b="1" spc="-37" dirty="0">
                <a:latin typeface="Calibri"/>
                <a:cs typeface="Calibri"/>
              </a:rPr>
              <a:t> </a:t>
            </a:r>
            <a:r>
              <a:rPr sz="1485" b="1" dirty="0">
                <a:latin typeface="Calibri"/>
                <a:cs typeface="Calibri"/>
              </a:rPr>
              <a:t>no</a:t>
            </a:r>
            <a:r>
              <a:rPr sz="1485" b="1" spc="-29" dirty="0">
                <a:latin typeface="Calibri"/>
                <a:cs typeface="Calibri"/>
              </a:rPr>
              <a:t> </a:t>
            </a:r>
            <a:r>
              <a:rPr sz="1485" b="1" dirty="0">
                <a:latin typeface="Calibri"/>
                <a:cs typeface="Calibri"/>
              </a:rPr>
              <a:t>longer</a:t>
            </a:r>
            <a:r>
              <a:rPr sz="1485" b="1" spc="-45" dirty="0">
                <a:latin typeface="Calibri"/>
                <a:cs typeface="Calibri"/>
              </a:rPr>
              <a:t> </a:t>
            </a:r>
            <a:r>
              <a:rPr sz="1485" b="1" spc="-8" dirty="0">
                <a:latin typeface="Calibri"/>
                <a:cs typeface="Calibri"/>
              </a:rPr>
              <a:t>works, </a:t>
            </a:r>
            <a:r>
              <a:rPr sz="1485" b="1" dirty="0">
                <a:latin typeface="Calibri"/>
                <a:cs typeface="Calibri"/>
              </a:rPr>
              <a:t>click</a:t>
            </a:r>
            <a:r>
              <a:rPr sz="1485" b="1" spc="-45" dirty="0">
                <a:latin typeface="Calibri"/>
                <a:cs typeface="Calibri"/>
              </a:rPr>
              <a:t> </a:t>
            </a:r>
            <a:r>
              <a:rPr sz="1485" b="1" dirty="0">
                <a:latin typeface="Calibri"/>
                <a:cs typeface="Calibri"/>
              </a:rPr>
              <a:t>on</a:t>
            </a:r>
            <a:r>
              <a:rPr sz="1485" b="1" spc="-21" dirty="0">
                <a:latin typeface="Calibri"/>
                <a:cs typeface="Calibri"/>
              </a:rPr>
              <a:t> </a:t>
            </a:r>
            <a:r>
              <a:rPr sz="1485" b="1" dirty="0">
                <a:latin typeface="Calibri"/>
                <a:cs typeface="Calibri"/>
              </a:rPr>
              <a:t>“</a:t>
            </a:r>
            <a:r>
              <a:rPr sz="1485" b="1" dirty="0">
                <a:solidFill>
                  <a:srgbClr val="00AFEF"/>
                </a:solidFill>
                <a:latin typeface="Calibri"/>
                <a:cs typeface="Calibri"/>
              </a:rPr>
              <a:t>Forgot</a:t>
            </a:r>
            <a:r>
              <a:rPr sz="1485" b="1" spc="-25" dirty="0">
                <a:solidFill>
                  <a:srgbClr val="00AFEF"/>
                </a:solidFill>
                <a:latin typeface="Calibri"/>
                <a:cs typeface="Calibri"/>
              </a:rPr>
              <a:t> </a:t>
            </a:r>
            <a:r>
              <a:rPr sz="1485" b="1" dirty="0">
                <a:solidFill>
                  <a:srgbClr val="00AFEF"/>
                </a:solidFill>
                <a:latin typeface="Calibri"/>
                <a:cs typeface="Calibri"/>
              </a:rPr>
              <a:t>your</a:t>
            </a:r>
            <a:r>
              <a:rPr sz="1485" b="1" spc="-33" dirty="0">
                <a:solidFill>
                  <a:srgbClr val="00AFEF"/>
                </a:solidFill>
                <a:latin typeface="Calibri"/>
                <a:cs typeface="Calibri"/>
              </a:rPr>
              <a:t> </a:t>
            </a:r>
            <a:r>
              <a:rPr sz="1485" b="1" dirty="0">
                <a:solidFill>
                  <a:srgbClr val="00AFEF"/>
                </a:solidFill>
                <a:latin typeface="Calibri"/>
                <a:cs typeface="Calibri"/>
              </a:rPr>
              <a:t>password?</a:t>
            </a:r>
            <a:r>
              <a:rPr sz="1485" b="1" dirty="0">
                <a:latin typeface="Calibri"/>
                <a:cs typeface="Calibri"/>
              </a:rPr>
              <a:t>”</a:t>
            </a:r>
            <a:r>
              <a:rPr sz="1485" b="1" spc="-37" dirty="0">
                <a:latin typeface="Calibri"/>
                <a:cs typeface="Calibri"/>
              </a:rPr>
              <a:t> </a:t>
            </a:r>
            <a:r>
              <a:rPr sz="1485" b="1" dirty="0">
                <a:latin typeface="Calibri"/>
                <a:cs typeface="Calibri"/>
              </a:rPr>
              <a:t>you</a:t>
            </a:r>
            <a:r>
              <a:rPr sz="1485" b="1" spc="-21" dirty="0">
                <a:latin typeface="Calibri"/>
                <a:cs typeface="Calibri"/>
              </a:rPr>
              <a:t> </a:t>
            </a:r>
            <a:r>
              <a:rPr sz="1485" b="1" dirty="0">
                <a:latin typeface="Calibri"/>
                <a:cs typeface="Calibri"/>
              </a:rPr>
              <a:t>will</a:t>
            </a:r>
            <a:r>
              <a:rPr sz="1485" b="1" spc="-37" dirty="0">
                <a:latin typeface="Calibri"/>
                <a:cs typeface="Calibri"/>
              </a:rPr>
              <a:t> </a:t>
            </a:r>
            <a:r>
              <a:rPr sz="1485" b="1" dirty="0">
                <a:latin typeface="Calibri"/>
                <a:cs typeface="Calibri"/>
              </a:rPr>
              <a:t>need</a:t>
            </a:r>
            <a:r>
              <a:rPr sz="1485" b="1" spc="-45" dirty="0">
                <a:latin typeface="Calibri"/>
                <a:cs typeface="Calibri"/>
              </a:rPr>
              <a:t> </a:t>
            </a:r>
            <a:r>
              <a:rPr sz="1485" b="1" dirty="0">
                <a:latin typeface="Calibri"/>
                <a:cs typeface="Calibri"/>
              </a:rPr>
              <a:t>to</a:t>
            </a:r>
            <a:r>
              <a:rPr sz="1485" b="1" spc="-21" dirty="0">
                <a:latin typeface="Calibri"/>
                <a:cs typeface="Calibri"/>
              </a:rPr>
              <a:t> </a:t>
            </a:r>
            <a:r>
              <a:rPr sz="1485" b="1" spc="-8" dirty="0">
                <a:latin typeface="Calibri"/>
                <a:cs typeface="Calibri"/>
              </a:rPr>
              <a:t>enter </a:t>
            </a:r>
            <a:r>
              <a:rPr sz="1485" b="1" dirty="0">
                <a:latin typeface="Calibri"/>
                <a:cs typeface="Calibri"/>
              </a:rPr>
              <a:t>your</a:t>
            </a:r>
            <a:r>
              <a:rPr sz="1485" b="1" spc="-25" dirty="0">
                <a:latin typeface="Calibri"/>
                <a:cs typeface="Calibri"/>
              </a:rPr>
              <a:t> </a:t>
            </a:r>
            <a:r>
              <a:rPr sz="1485" b="1" dirty="0">
                <a:latin typeface="Calibri"/>
                <a:cs typeface="Calibri"/>
              </a:rPr>
              <a:t>email</a:t>
            </a:r>
            <a:r>
              <a:rPr sz="1485" b="1" spc="-29" dirty="0">
                <a:latin typeface="Calibri"/>
                <a:cs typeface="Calibri"/>
              </a:rPr>
              <a:t> </a:t>
            </a:r>
            <a:r>
              <a:rPr sz="1485" b="1" dirty="0">
                <a:latin typeface="Calibri"/>
                <a:cs typeface="Calibri"/>
              </a:rPr>
              <a:t>address</a:t>
            </a:r>
            <a:r>
              <a:rPr sz="1485" b="1" spc="-37" dirty="0">
                <a:latin typeface="Calibri"/>
                <a:cs typeface="Calibri"/>
              </a:rPr>
              <a:t> </a:t>
            </a:r>
            <a:r>
              <a:rPr sz="1485" b="1" dirty="0">
                <a:latin typeface="Calibri"/>
                <a:cs typeface="Calibri"/>
              </a:rPr>
              <a:t>and</a:t>
            </a:r>
            <a:r>
              <a:rPr sz="1485" b="1" spc="-12" dirty="0">
                <a:latin typeface="Calibri"/>
                <a:cs typeface="Calibri"/>
              </a:rPr>
              <a:t> </a:t>
            </a:r>
            <a:r>
              <a:rPr sz="1485" b="1" dirty="0">
                <a:latin typeface="Calibri"/>
                <a:cs typeface="Calibri"/>
              </a:rPr>
              <a:t>hit</a:t>
            </a:r>
            <a:r>
              <a:rPr sz="1485" b="1" spc="-17" dirty="0">
                <a:latin typeface="Calibri"/>
                <a:cs typeface="Calibri"/>
              </a:rPr>
              <a:t> </a:t>
            </a:r>
            <a:r>
              <a:rPr sz="1485" b="1" dirty="0">
                <a:latin typeface="Calibri"/>
                <a:cs typeface="Calibri"/>
              </a:rPr>
              <a:t>send,</a:t>
            </a:r>
            <a:r>
              <a:rPr sz="1485" b="1" spc="-12" dirty="0">
                <a:latin typeface="Calibri"/>
                <a:cs typeface="Calibri"/>
              </a:rPr>
              <a:t> </a:t>
            </a:r>
            <a:r>
              <a:rPr sz="1485" b="1" dirty="0">
                <a:latin typeface="Calibri"/>
                <a:cs typeface="Calibri"/>
              </a:rPr>
              <a:t>the</a:t>
            </a:r>
            <a:r>
              <a:rPr sz="1485" b="1" spc="-45" dirty="0">
                <a:latin typeface="Calibri"/>
                <a:cs typeface="Calibri"/>
              </a:rPr>
              <a:t> </a:t>
            </a:r>
            <a:r>
              <a:rPr sz="1485" b="1" spc="-8" dirty="0">
                <a:latin typeface="Calibri"/>
                <a:cs typeface="Calibri"/>
              </a:rPr>
              <a:t>system</a:t>
            </a:r>
            <a:r>
              <a:rPr sz="1485" b="1" spc="-21" dirty="0">
                <a:latin typeface="Calibri"/>
                <a:cs typeface="Calibri"/>
              </a:rPr>
              <a:t> </a:t>
            </a:r>
            <a:r>
              <a:rPr sz="1485" b="1" dirty="0">
                <a:latin typeface="Calibri"/>
                <a:cs typeface="Calibri"/>
              </a:rPr>
              <a:t>will</a:t>
            </a:r>
            <a:r>
              <a:rPr sz="1485" b="1" spc="-29" dirty="0">
                <a:latin typeface="Calibri"/>
                <a:cs typeface="Calibri"/>
              </a:rPr>
              <a:t> </a:t>
            </a:r>
            <a:r>
              <a:rPr sz="1485" b="1" dirty="0">
                <a:latin typeface="Calibri"/>
                <a:cs typeface="Calibri"/>
              </a:rPr>
              <a:t>send</a:t>
            </a:r>
            <a:r>
              <a:rPr sz="1485" b="1" spc="-33" dirty="0">
                <a:latin typeface="Calibri"/>
                <a:cs typeface="Calibri"/>
              </a:rPr>
              <a:t> </a:t>
            </a:r>
            <a:r>
              <a:rPr sz="1485" b="1" spc="-41" dirty="0">
                <a:latin typeface="Calibri"/>
                <a:cs typeface="Calibri"/>
              </a:rPr>
              <a:t>a </a:t>
            </a:r>
            <a:r>
              <a:rPr sz="1485" b="1" dirty="0">
                <a:latin typeface="Calibri"/>
                <a:cs typeface="Calibri"/>
              </a:rPr>
              <a:t>link</a:t>
            </a:r>
            <a:r>
              <a:rPr sz="1485" b="1" spc="-37" dirty="0">
                <a:latin typeface="Calibri"/>
                <a:cs typeface="Calibri"/>
              </a:rPr>
              <a:t> </a:t>
            </a:r>
            <a:r>
              <a:rPr sz="1485" b="1" dirty="0">
                <a:latin typeface="Calibri"/>
                <a:cs typeface="Calibri"/>
              </a:rPr>
              <a:t>to</a:t>
            </a:r>
            <a:r>
              <a:rPr sz="1485" b="1" spc="-8" dirty="0">
                <a:latin typeface="Calibri"/>
                <a:cs typeface="Calibri"/>
              </a:rPr>
              <a:t> </a:t>
            </a:r>
            <a:r>
              <a:rPr sz="1485" b="1" dirty="0">
                <a:latin typeface="Calibri"/>
                <a:cs typeface="Calibri"/>
              </a:rPr>
              <a:t>your</a:t>
            </a:r>
            <a:r>
              <a:rPr sz="1485" b="1" spc="-25" dirty="0">
                <a:latin typeface="Calibri"/>
                <a:cs typeface="Calibri"/>
              </a:rPr>
              <a:t> </a:t>
            </a:r>
            <a:r>
              <a:rPr sz="1485" b="1" dirty="0">
                <a:latin typeface="Calibri"/>
                <a:cs typeface="Calibri"/>
              </a:rPr>
              <a:t>email</a:t>
            </a:r>
            <a:r>
              <a:rPr sz="1485" b="1" spc="-29" dirty="0">
                <a:latin typeface="Calibri"/>
                <a:cs typeface="Calibri"/>
              </a:rPr>
              <a:t> </a:t>
            </a:r>
            <a:r>
              <a:rPr sz="1485" b="1" dirty="0">
                <a:latin typeface="Calibri"/>
                <a:cs typeface="Calibri"/>
              </a:rPr>
              <a:t>address</a:t>
            </a:r>
            <a:r>
              <a:rPr sz="1485" b="1" spc="-12" dirty="0">
                <a:latin typeface="Calibri"/>
                <a:cs typeface="Calibri"/>
              </a:rPr>
              <a:t> </a:t>
            </a:r>
            <a:r>
              <a:rPr sz="1485" b="1" dirty="0">
                <a:latin typeface="Calibri"/>
                <a:cs typeface="Calibri"/>
              </a:rPr>
              <a:t>to</a:t>
            </a:r>
            <a:r>
              <a:rPr sz="1485" b="1" spc="-33" dirty="0">
                <a:latin typeface="Calibri"/>
                <a:cs typeface="Calibri"/>
              </a:rPr>
              <a:t> </a:t>
            </a:r>
            <a:r>
              <a:rPr sz="1485" b="1" dirty="0">
                <a:latin typeface="Calibri"/>
                <a:cs typeface="Calibri"/>
              </a:rPr>
              <a:t>set</a:t>
            </a:r>
            <a:r>
              <a:rPr sz="1485" b="1" spc="-21" dirty="0">
                <a:latin typeface="Calibri"/>
                <a:cs typeface="Calibri"/>
              </a:rPr>
              <a:t> </a:t>
            </a:r>
            <a:r>
              <a:rPr sz="1485" b="1" dirty="0">
                <a:latin typeface="Calibri"/>
                <a:cs typeface="Calibri"/>
              </a:rPr>
              <a:t>up</a:t>
            </a:r>
            <a:r>
              <a:rPr sz="1485" b="1" spc="-17" dirty="0">
                <a:latin typeface="Calibri"/>
                <a:cs typeface="Calibri"/>
              </a:rPr>
              <a:t> </a:t>
            </a:r>
            <a:r>
              <a:rPr sz="1485" b="1" dirty="0">
                <a:latin typeface="Calibri"/>
                <a:cs typeface="Calibri"/>
              </a:rPr>
              <a:t>a</a:t>
            </a:r>
            <a:r>
              <a:rPr sz="1485" b="1" spc="-4" dirty="0">
                <a:latin typeface="Calibri"/>
                <a:cs typeface="Calibri"/>
              </a:rPr>
              <a:t> </a:t>
            </a:r>
            <a:r>
              <a:rPr sz="1485" b="1" spc="-8" dirty="0">
                <a:latin typeface="Calibri"/>
                <a:cs typeface="Calibri"/>
              </a:rPr>
              <a:t>password.</a:t>
            </a:r>
            <a:endParaRPr sz="1485" dirty="0">
              <a:latin typeface="Calibri"/>
              <a:cs typeface="Calibri"/>
            </a:endParaRPr>
          </a:p>
        </p:txBody>
      </p:sp>
      <p:pic>
        <p:nvPicPr>
          <p:cNvPr id="3" name="object 3"/>
          <p:cNvPicPr/>
          <p:nvPr/>
        </p:nvPicPr>
        <p:blipFill>
          <a:blip r:embed="rId4" cstate="print"/>
          <a:stretch>
            <a:fillRect/>
          </a:stretch>
        </p:blipFill>
        <p:spPr>
          <a:xfrm>
            <a:off x="6628412" y="1839182"/>
            <a:ext cx="2472376" cy="4493485"/>
          </a:xfrm>
          <a:prstGeom prst="rect">
            <a:avLst/>
          </a:prstGeom>
        </p:spPr>
      </p:pic>
      <p:sp>
        <p:nvSpPr>
          <p:cNvPr id="4" name="object 4"/>
          <p:cNvSpPr txBox="1">
            <a:spLocks noGrp="1"/>
          </p:cNvSpPr>
          <p:nvPr>
            <p:ph type="title"/>
          </p:nvPr>
        </p:nvSpPr>
        <p:spPr>
          <a:xfrm>
            <a:off x="885559" y="637950"/>
            <a:ext cx="7732643" cy="801783"/>
          </a:xfrm>
          <a:prstGeom prst="rect">
            <a:avLst/>
          </a:prstGeom>
        </p:spPr>
        <p:txBody>
          <a:bodyPr spcFirstLastPara="1" vert="horz" wrap="square" lIns="0" tIns="102260" rIns="0" bIns="0" rtlCol="0" anchor="t" anchorCtr="0">
            <a:spAutoFit/>
          </a:bodyPr>
          <a:lstStyle/>
          <a:p>
            <a:pPr marL="158210">
              <a:spcBef>
                <a:spcPts val="83"/>
              </a:spcBef>
            </a:pPr>
            <a:r>
              <a:rPr sz="2228" u="none" dirty="0">
                <a:solidFill>
                  <a:srgbClr val="FF0000"/>
                </a:solidFill>
                <a:latin typeface="Arial"/>
                <a:cs typeface="Arial"/>
              </a:rPr>
              <a:t>SCOUTS:</a:t>
            </a:r>
            <a:r>
              <a:rPr sz="2228" u="none" spc="-12" dirty="0">
                <a:solidFill>
                  <a:srgbClr val="FF0000"/>
                </a:solidFill>
                <a:latin typeface="Arial"/>
                <a:cs typeface="Arial"/>
              </a:rPr>
              <a:t> </a:t>
            </a:r>
            <a:r>
              <a:rPr sz="2228" u="none" spc="-8" dirty="0">
                <a:solidFill>
                  <a:srgbClr val="FF0000"/>
                </a:solidFill>
                <a:latin typeface="Arial"/>
                <a:cs typeface="Arial"/>
              </a:rPr>
              <a:t>SELF-</a:t>
            </a:r>
            <a:r>
              <a:rPr sz="2228" u="none" dirty="0">
                <a:solidFill>
                  <a:srgbClr val="FF0000"/>
                </a:solidFill>
                <a:latin typeface="Arial"/>
                <a:cs typeface="Arial"/>
              </a:rPr>
              <a:t>REGISTER</a:t>
            </a:r>
            <a:r>
              <a:rPr sz="2228" u="none" spc="4" dirty="0">
                <a:solidFill>
                  <a:srgbClr val="FF0000"/>
                </a:solidFill>
                <a:latin typeface="Arial"/>
                <a:cs typeface="Arial"/>
              </a:rPr>
              <a:t> </a:t>
            </a:r>
            <a:r>
              <a:rPr sz="2228" u="none" dirty="0">
                <a:solidFill>
                  <a:srgbClr val="FF0000"/>
                </a:solidFill>
                <a:latin typeface="Arial"/>
                <a:cs typeface="Arial"/>
              </a:rPr>
              <a:t>OR</a:t>
            </a:r>
            <a:r>
              <a:rPr sz="2228" u="none" spc="-12" dirty="0">
                <a:solidFill>
                  <a:srgbClr val="FF0000"/>
                </a:solidFill>
                <a:latin typeface="Arial"/>
                <a:cs typeface="Arial"/>
              </a:rPr>
              <a:t> </a:t>
            </a:r>
            <a:r>
              <a:rPr sz="2228" u="none" dirty="0">
                <a:solidFill>
                  <a:srgbClr val="FF0000"/>
                </a:solidFill>
                <a:latin typeface="Arial"/>
                <a:cs typeface="Arial"/>
              </a:rPr>
              <a:t>“FIND”</a:t>
            </a:r>
            <a:r>
              <a:rPr sz="2228" u="none" spc="-58" dirty="0">
                <a:solidFill>
                  <a:srgbClr val="FF0000"/>
                </a:solidFill>
                <a:latin typeface="Arial"/>
                <a:cs typeface="Arial"/>
              </a:rPr>
              <a:t> </a:t>
            </a:r>
            <a:r>
              <a:rPr sz="2228" u="none" dirty="0">
                <a:solidFill>
                  <a:srgbClr val="FF0000"/>
                </a:solidFill>
                <a:latin typeface="Arial"/>
                <a:cs typeface="Arial"/>
              </a:rPr>
              <a:t>YOUR</a:t>
            </a:r>
            <a:r>
              <a:rPr sz="2228" u="none" spc="-25" dirty="0">
                <a:solidFill>
                  <a:srgbClr val="FF0000"/>
                </a:solidFill>
                <a:latin typeface="Arial"/>
                <a:cs typeface="Arial"/>
              </a:rPr>
              <a:t> </a:t>
            </a:r>
            <a:r>
              <a:rPr sz="2228" u="none" dirty="0">
                <a:solidFill>
                  <a:srgbClr val="FF0000"/>
                </a:solidFill>
                <a:latin typeface="Arial"/>
                <a:cs typeface="Arial"/>
              </a:rPr>
              <a:t>SCOUT</a:t>
            </a:r>
            <a:r>
              <a:rPr sz="2228" u="none" spc="-91" dirty="0">
                <a:solidFill>
                  <a:srgbClr val="FF0000"/>
                </a:solidFill>
                <a:latin typeface="Arial"/>
                <a:cs typeface="Arial"/>
              </a:rPr>
              <a:t> </a:t>
            </a:r>
            <a:r>
              <a:rPr sz="2228" u="none" spc="-8" dirty="0">
                <a:solidFill>
                  <a:srgbClr val="FF0000"/>
                </a:solidFill>
                <a:latin typeface="Arial"/>
                <a:cs typeface="Arial"/>
              </a:rPr>
              <a:t>ACCOUNT</a:t>
            </a:r>
            <a:endParaRPr sz="2228"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865" y="1057275"/>
            <a:ext cx="10058400" cy="565785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808080"/>
          </a:solidFill>
        </p:spPr>
        <p:txBody>
          <a:bodyPr wrap="square" lIns="0" tIns="0" rIns="0" bIns="0" rtlCol="0"/>
          <a:lstStyle/>
          <a:p>
            <a:endParaRPr sz="1155"/>
          </a:p>
        </p:txBody>
      </p:sp>
      <p:sp>
        <p:nvSpPr>
          <p:cNvPr id="3" name="object 3"/>
          <p:cNvSpPr txBox="1">
            <a:spLocks noGrp="1"/>
          </p:cNvSpPr>
          <p:nvPr>
            <p:ph type="title"/>
          </p:nvPr>
        </p:nvSpPr>
        <p:spPr>
          <a:xfrm>
            <a:off x="314326" y="1120140"/>
            <a:ext cx="8989695" cy="436017"/>
          </a:xfrm>
          <a:prstGeom prst="rect">
            <a:avLst/>
          </a:prstGeom>
          <a:solidFill>
            <a:srgbClr val="FFFF00"/>
          </a:solidFill>
        </p:spPr>
        <p:txBody>
          <a:bodyPr spcFirstLastPara="1" vert="horz" wrap="square" lIns="0" tIns="0" rIns="0" bIns="0" rtlCol="0" anchor="t" anchorCtr="0">
            <a:spAutoFit/>
          </a:bodyPr>
          <a:lstStyle/>
          <a:p>
            <a:pPr>
              <a:lnSpc>
                <a:spcPts val="1712"/>
              </a:lnSpc>
            </a:pPr>
            <a:r>
              <a:rPr sz="1485" u="none" dirty="0">
                <a:solidFill>
                  <a:srgbClr val="000000"/>
                </a:solidFill>
              </a:rPr>
              <a:t>Fill in all required fields to Self Register or to Find your Scout Account.</a:t>
            </a:r>
            <a:br>
              <a:rPr lang="en-US" sz="1485" u="none" dirty="0">
                <a:solidFill>
                  <a:srgbClr val="000000"/>
                </a:solidFill>
              </a:rPr>
            </a:br>
            <a:r>
              <a:rPr lang="en-US" sz="1485" u="none" dirty="0">
                <a:solidFill>
                  <a:srgbClr val="000000"/>
                </a:solidFill>
              </a:rPr>
              <a:t>On the registration form, choose… </a:t>
            </a:r>
            <a:r>
              <a:rPr lang="en-US" sz="1485" u="none" dirty="0">
                <a:solidFill>
                  <a:srgbClr val="000000"/>
                </a:solidFill>
                <a:highlight>
                  <a:srgbClr val="FF0000"/>
                </a:highlight>
              </a:rPr>
              <a:t>SCOUT</a:t>
            </a:r>
            <a:r>
              <a:rPr lang="en-US" sz="1485" u="none" dirty="0">
                <a:solidFill>
                  <a:srgbClr val="000000"/>
                </a:solidFill>
              </a:rPr>
              <a:t> if you have your own email or </a:t>
            </a:r>
            <a:r>
              <a:rPr lang="en-US" sz="1485" u="none" dirty="0">
                <a:solidFill>
                  <a:srgbClr val="000000"/>
                </a:solidFill>
                <a:highlight>
                  <a:srgbClr val="FF0000"/>
                </a:highlight>
              </a:rPr>
              <a:t>PARENT/GUARDIAN</a:t>
            </a:r>
            <a:r>
              <a:rPr lang="en-US" sz="1485" u="none" dirty="0">
                <a:solidFill>
                  <a:schemeClr val="tx1"/>
                </a:solidFill>
              </a:rPr>
              <a:t> if using their email. </a:t>
            </a:r>
            <a:endParaRPr sz="1485" dirty="0"/>
          </a:p>
        </p:txBody>
      </p:sp>
      <p:pic>
        <p:nvPicPr>
          <p:cNvPr id="4" name="object 4"/>
          <p:cNvPicPr/>
          <p:nvPr/>
        </p:nvPicPr>
        <p:blipFill>
          <a:blip r:embed="rId2" cstate="print"/>
          <a:stretch>
            <a:fillRect/>
          </a:stretch>
        </p:blipFill>
        <p:spPr>
          <a:xfrm>
            <a:off x="1214762" y="1623060"/>
            <a:ext cx="3307642" cy="4363774"/>
          </a:xfrm>
          <a:prstGeom prst="rect">
            <a:avLst/>
          </a:prstGeom>
        </p:spPr>
      </p:pic>
      <p:pic>
        <p:nvPicPr>
          <p:cNvPr id="5" name="object 5"/>
          <p:cNvPicPr/>
          <p:nvPr/>
        </p:nvPicPr>
        <p:blipFill>
          <a:blip r:embed="rId3" cstate="print"/>
          <a:stretch>
            <a:fillRect/>
          </a:stretch>
        </p:blipFill>
        <p:spPr>
          <a:xfrm>
            <a:off x="5675242" y="1623060"/>
            <a:ext cx="2947845" cy="4363774"/>
          </a:xfrm>
          <a:prstGeom prst="rect">
            <a:avLst/>
          </a:prstGeom>
        </p:spPr>
      </p:pic>
      <p:sp>
        <p:nvSpPr>
          <p:cNvPr id="6" name="object 6"/>
          <p:cNvSpPr txBox="1"/>
          <p:nvPr/>
        </p:nvSpPr>
        <p:spPr>
          <a:xfrm>
            <a:off x="75437" y="6267431"/>
            <a:ext cx="9755600" cy="218008"/>
          </a:xfrm>
          <a:prstGeom prst="rect">
            <a:avLst/>
          </a:prstGeom>
          <a:solidFill>
            <a:srgbClr val="FFFF00"/>
          </a:solidFill>
        </p:spPr>
        <p:txBody>
          <a:bodyPr vert="horz" wrap="square" lIns="0" tIns="0" rIns="0" bIns="0" rtlCol="0">
            <a:spAutoFit/>
          </a:bodyPr>
          <a:lstStyle/>
          <a:p>
            <a:pPr>
              <a:lnSpc>
                <a:spcPts val="1720"/>
              </a:lnSpc>
            </a:pPr>
            <a:r>
              <a:rPr sz="1485" dirty="0">
                <a:latin typeface="Calibri"/>
                <a:cs typeface="Calibri"/>
              </a:rPr>
              <a:t>Must</a:t>
            </a:r>
            <a:r>
              <a:rPr sz="1485" spc="-29" dirty="0">
                <a:latin typeface="Calibri"/>
                <a:cs typeface="Calibri"/>
              </a:rPr>
              <a:t> </a:t>
            </a:r>
            <a:r>
              <a:rPr sz="1485" dirty="0">
                <a:latin typeface="Calibri"/>
                <a:cs typeface="Calibri"/>
              </a:rPr>
              <a:t>enter</a:t>
            </a:r>
            <a:r>
              <a:rPr sz="1485" spc="-8" dirty="0">
                <a:latin typeface="Calibri"/>
                <a:cs typeface="Calibri"/>
              </a:rPr>
              <a:t> </a:t>
            </a:r>
            <a:r>
              <a:rPr sz="1485" dirty="0">
                <a:latin typeface="Calibri"/>
                <a:cs typeface="Calibri"/>
              </a:rPr>
              <a:t>UNIQUE</a:t>
            </a:r>
            <a:r>
              <a:rPr sz="1485" spc="-33" dirty="0">
                <a:latin typeface="Calibri"/>
                <a:cs typeface="Calibri"/>
              </a:rPr>
              <a:t> </a:t>
            </a:r>
            <a:r>
              <a:rPr sz="1485" dirty="0">
                <a:latin typeface="Calibri"/>
                <a:cs typeface="Calibri"/>
              </a:rPr>
              <a:t>email</a:t>
            </a:r>
            <a:r>
              <a:rPr sz="1485" spc="-12" dirty="0">
                <a:latin typeface="Calibri"/>
                <a:cs typeface="Calibri"/>
              </a:rPr>
              <a:t> </a:t>
            </a:r>
            <a:r>
              <a:rPr sz="1485" dirty="0">
                <a:latin typeface="Calibri"/>
                <a:cs typeface="Calibri"/>
              </a:rPr>
              <a:t>for</a:t>
            </a:r>
            <a:r>
              <a:rPr sz="1485" spc="-21" dirty="0">
                <a:latin typeface="Calibri"/>
                <a:cs typeface="Calibri"/>
              </a:rPr>
              <a:t> </a:t>
            </a:r>
            <a:r>
              <a:rPr sz="1485" dirty="0">
                <a:latin typeface="Calibri"/>
                <a:cs typeface="Calibri"/>
              </a:rPr>
              <a:t>each</a:t>
            </a:r>
            <a:r>
              <a:rPr sz="1485" spc="-12" dirty="0">
                <a:latin typeface="Calibri"/>
                <a:cs typeface="Calibri"/>
              </a:rPr>
              <a:t> </a:t>
            </a:r>
            <a:r>
              <a:rPr sz="1485" dirty="0">
                <a:latin typeface="Calibri"/>
                <a:cs typeface="Calibri"/>
              </a:rPr>
              <a:t>Scout,</a:t>
            </a:r>
            <a:r>
              <a:rPr sz="1485" spc="-4" dirty="0">
                <a:latin typeface="Calibri"/>
                <a:cs typeface="Calibri"/>
              </a:rPr>
              <a:t> </a:t>
            </a:r>
            <a:r>
              <a:rPr sz="1485" dirty="0">
                <a:latin typeface="Calibri"/>
                <a:cs typeface="Calibri"/>
              </a:rPr>
              <a:t>or</a:t>
            </a:r>
            <a:r>
              <a:rPr sz="1485" spc="-21" dirty="0">
                <a:latin typeface="Calibri"/>
                <a:cs typeface="Calibri"/>
              </a:rPr>
              <a:t> </a:t>
            </a:r>
            <a:r>
              <a:rPr sz="1485" dirty="0">
                <a:latin typeface="Calibri"/>
                <a:cs typeface="Calibri"/>
              </a:rPr>
              <a:t>if</a:t>
            </a:r>
            <a:r>
              <a:rPr sz="1485" spc="-12" dirty="0">
                <a:latin typeface="Calibri"/>
                <a:cs typeface="Calibri"/>
              </a:rPr>
              <a:t> </a:t>
            </a:r>
            <a:r>
              <a:rPr sz="1485" dirty="0">
                <a:latin typeface="Calibri"/>
                <a:cs typeface="Calibri"/>
              </a:rPr>
              <a:t>several</a:t>
            </a:r>
            <a:r>
              <a:rPr sz="1485" spc="-29" dirty="0">
                <a:latin typeface="Calibri"/>
                <a:cs typeface="Calibri"/>
              </a:rPr>
              <a:t> </a:t>
            </a:r>
            <a:r>
              <a:rPr sz="1485" dirty="0">
                <a:latin typeface="Calibri"/>
                <a:cs typeface="Calibri"/>
              </a:rPr>
              <a:t>Scouts</a:t>
            </a:r>
            <a:r>
              <a:rPr sz="1485" spc="-21" dirty="0">
                <a:latin typeface="Calibri"/>
                <a:cs typeface="Calibri"/>
              </a:rPr>
              <a:t> </a:t>
            </a:r>
            <a:r>
              <a:rPr sz="1485" dirty="0">
                <a:latin typeface="Calibri"/>
                <a:cs typeface="Calibri"/>
              </a:rPr>
              <a:t>in</a:t>
            </a:r>
            <a:r>
              <a:rPr sz="1485" spc="-12" dirty="0">
                <a:latin typeface="Calibri"/>
                <a:cs typeface="Calibri"/>
              </a:rPr>
              <a:t> </a:t>
            </a:r>
            <a:r>
              <a:rPr sz="1485" dirty="0">
                <a:latin typeface="Calibri"/>
                <a:cs typeface="Calibri"/>
              </a:rPr>
              <a:t>one</a:t>
            </a:r>
            <a:r>
              <a:rPr sz="1485" spc="-8" dirty="0">
                <a:latin typeface="Calibri"/>
                <a:cs typeface="Calibri"/>
              </a:rPr>
              <a:t> </a:t>
            </a:r>
            <a:r>
              <a:rPr sz="1485" dirty="0">
                <a:latin typeface="Calibri"/>
                <a:cs typeface="Calibri"/>
              </a:rPr>
              <a:t>Family</a:t>
            </a:r>
            <a:r>
              <a:rPr sz="1485" spc="-21" dirty="0">
                <a:latin typeface="Calibri"/>
                <a:cs typeface="Calibri"/>
              </a:rPr>
              <a:t> </a:t>
            </a:r>
            <a:r>
              <a:rPr sz="1485" dirty="0">
                <a:latin typeface="Calibri"/>
                <a:cs typeface="Calibri"/>
              </a:rPr>
              <a:t>you</a:t>
            </a:r>
            <a:r>
              <a:rPr sz="1485" spc="305" dirty="0">
                <a:latin typeface="Calibri"/>
                <a:cs typeface="Calibri"/>
              </a:rPr>
              <a:t> </a:t>
            </a:r>
            <a:r>
              <a:rPr sz="1485" dirty="0">
                <a:latin typeface="Calibri"/>
                <a:cs typeface="Calibri"/>
              </a:rPr>
              <a:t>can</a:t>
            </a:r>
            <a:r>
              <a:rPr sz="1485" spc="-4" dirty="0">
                <a:latin typeface="Calibri"/>
                <a:cs typeface="Calibri"/>
              </a:rPr>
              <a:t> </a:t>
            </a:r>
            <a:r>
              <a:rPr sz="1485" dirty="0">
                <a:latin typeface="Calibri"/>
                <a:cs typeface="Calibri"/>
              </a:rPr>
              <a:t>set</a:t>
            </a:r>
            <a:r>
              <a:rPr sz="1485" spc="-25" dirty="0">
                <a:latin typeface="Calibri"/>
                <a:cs typeface="Calibri"/>
              </a:rPr>
              <a:t> </a:t>
            </a:r>
            <a:r>
              <a:rPr sz="1485" dirty="0">
                <a:latin typeface="Calibri"/>
                <a:cs typeface="Calibri"/>
              </a:rPr>
              <a:t>up</a:t>
            </a:r>
            <a:r>
              <a:rPr sz="1485" spc="-8" dirty="0">
                <a:latin typeface="Calibri"/>
                <a:cs typeface="Calibri"/>
              </a:rPr>
              <a:t> </a:t>
            </a:r>
            <a:r>
              <a:rPr sz="1485" dirty="0">
                <a:latin typeface="Calibri"/>
                <a:cs typeface="Calibri"/>
              </a:rPr>
              <a:t>gmail</a:t>
            </a:r>
            <a:r>
              <a:rPr sz="1485" spc="-29" dirty="0">
                <a:latin typeface="Calibri"/>
                <a:cs typeface="Calibri"/>
              </a:rPr>
              <a:t> </a:t>
            </a:r>
            <a:r>
              <a:rPr sz="1485" dirty="0">
                <a:latin typeface="Calibri"/>
                <a:cs typeface="Calibri"/>
              </a:rPr>
              <a:t>account</a:t>
            </a:r>
            <a:r>
              <a:rPr sz="1485" spc="-12" dirty="0">
                <a:latin typeface="Calibri"/>
                <a:cs typeface="Calibri"/>
              </a:rPr>
              <a:t> </a:t>
            </a:r>
            <a:r>
              <a:rPr sz="1485" dirty="0">
                <a:latin typeface="Calibri"/>
                <a:cs typeface="Calibri"/>
              </a:rPr>
              <a:t>for</a:t>
            </a:r>
            <a:r>
              <a:rPr sz="1485" spc="-17" dirty="0">
                <a:latin typeface="Calibri"/>
                <a:cs typeface="Calibri"/>
              </a:rPr>
              <a:t> </a:t>
            </a:r>
            <a:r>
              <a:rPr sz="1485" dirty="0">
                <a:latin typeface="Calibri"/>
                <a:cs typeface="Calibri"/>
              </a:rPr>
              <a:t>Scouts</a:t>
            </a:r>
            <a:r>
              <a:rPr sz="1485" spc="-21" dirty="0">
                <a:latin typeface="Calibri"/>
                <a:cs typeface="Calibri"/>
              </a:rPr>
              <a:t> </a:t>
            </a:r>
            <a:r>
              <a:rPr sz="1485" dirty="0">
                <a:latin typeface="Calibri"/>
                <a:cs typeface="Calibri"/>
              </a:rPr>
              <a:t>and</a:t>
            </a:r>
            <a:r>
              <a:rPr sz="1485" spc="-17" dirty="0">
                <a:latin typeface="Calibri"/>
                <a:cs typeface="Calibri"/>
              </a:rPr>
              <a:t> </a:t>
            </a:r>
            <a:r>
              <a:rPr sz="1485" dirty="0">
                <a:latin typeface="Calibri"/>
                <a:cs typeface="Calibri"/>
              </a:rPr>
              <a:t>have</a:t>
            </a:r>
            <a:r>
              <a:rPr sz="1485" spc="29" dirty="0">
                <a:latin typeface="Calibri"/>
                <a:cs typeface="Calibri"/>
              </a:rPr>
              <a:t> </a:t>
            </a:r>
            <a:r>
              <a:rPr sz="1485" spc="-21" dirty="0">
                <a:latin typeface="Calibri"/>
                <a:cs typeface="Calibri"/>
              </a:rPr>
              <a:t>it</a:t>
            </a:r>
            <a:endParaRPr sz="1485">
              <a:latin typeface="Calibri"/>
              <a:cs typeface="Calibri"/>
            </a:endParaRPr>
          </a:p>
        </p:txBody>
      </p:sp>
      <p:sp>
        <p:nvSpPr>
          <p:cNvPr id="7" name="object 7"/>
          <p:cNvSpPr txBox="1"/>
          <p:nvPr/>
        </p:nvSpPr>
        <p:spPr>
          <a:xfrm>
            <a:off x="75437" y="6497517"/>
            <a:ext cx="7595664" cy="218008"/>
          </a:xfrm>
          <a:prstGeom prst="rect">
            <a:avLst/>
          </a:prstGeom>
          <a:solidFill>
            <a:srgbClr val="FFFF00"/>
          </a:solidFill>
        </p:spPr>
        <p:txBody>
          <a:bodyPr vert="horz" wrap="square" lIns="0" tIns="0" rIns="0" bIns="0" rtlCol="0">
            <a:spAutoFit/>
          </a:bodyPr>
          <a:lstStyle/>
          <a:p>
            <a:pPr>
              <a:lnSpc>
                <a:spcPts val="1691"/>
              </a:lnSpc>
            </a:pPr>
            <a:r>
              <a:rPr sz="1485" dirty="0">
                <a:latin typeface="Calibri"/>
                <a:cs typeface="Calibri"/>
              </a:rPr>
              <a:t>default</a:t>
            </a:r>
            <a:r>
              <a:rPr sz="1485" spc="-21" dirty="0">
                <a:latin typeface="Calibri"/>
                <a:cs typeface="Calibri"/>
              </a:rPr>
              <a:t> </a:t>
            </a:r>
            <a:r>
              <a:rPr sz="1485" dirty="0">
                <a:latin typeface="Calibri"/>
                <a:cs typeface="Calibri"/>
              </a:rPr>
              <a:t>to</a:t>
            </a:r>
            <a:r>
              <a:rPr sz="1485" spc="-21" dirty="0">
                <a:latin typeface="Calibri"/>
                <a:cs typeface="Calibri"/>
              </a:rPr>
              <a:t> </a:t>
            </a:r>
            <a:r>
              <a:rPr sz="1485" dirty="0">
                <a:latin typeface="Calibri"/>
                <a:cs typeface="Calibri"/>
              </a:rPr>
              <a:t>parents</a:t>
            </a:r>
            <a:r>
              <a:rPr sz="1485" spc="-25" dirty="0">
                <a:latin typeface="Calibri"/>
                <a:cs typeface="Calibri"/>
              </a:rPr>
              <a:t> </a:t>
            </a:r>
            <a:r>
              <a:rPr sz="1485" dirty="0">
                <a:latin typeface="Calibri"/>
                <a:cs typeface="Calibri"/>
              </a:rPr>
              <a:t>email.</a:t>
            </a:r>
            <a:r>
              <a:rPr sz="1485" spc="314" dirty="0">
                <a:latin typeface="Calibri"/>
                <a:cs typeface="Calibri"/>
              </a:rPr>
              <a:t> </a:t>
            </a:r>
            <a:r>
              <a:rPr sz="1485" spc="-25" dirty="0">
                <a:latin typeface="Calibri"/>
                <a:cs typeface="Calibri"/>
              </a:rPr>
              <a:t>You</a:t>
            </a:r>
            <a:r>
              <a:rPr sz="1485" spc="-21" dirty="0">
                <a:latin typeface="Calibri"/>
                <a:cs typeface="Calibri"/>
              </a:rPr>
              <a:t> </a:t>
            </a:r>
            <a:r>
              <a:rPr sz="1485" dirty="0">
                <a:latin typeface="Calibri"/>
                <a:cs typeface="Calibri"/>
              </a:rPr>
              <a:t>can</a:t>
            </a:r>
            <a:r>
              <a:rPr sz="1485" spc="-4" dirty="0">
                <a:latin typeface="Calibri"/>
                <a:cs typeface="Calibri"/>
              </a:rPr>
              <a:t> </a:t>
            </a:r>
            <a:r>
              <a:rPr sz="1485" dirty="0">
                <a:latin typeface="Calibri"/>
                <a:cs typeface="Calibri"/>
              </a:rPr>
              <a:t>also</a:t>
            </a:r>
            <a:r>
              <a:rPr sz="1485" spc="-21" dirty="0">
                <a:latin typeface="Calibri"/>
                <a:cs typeface="Calibri"/>
              </a:rPr>
              <a:t> </a:t>
            </a:r>
            <a:r>
              <a:rPr sz="1485" dirty="0">
                <a:latin typeface="Calibri"/>
                <a:cs typeface="Calibri"/>
              </a:rPr>
              <a:t>set</a:t>
            </a:r>
            <a:r>
              <a:rPr sz="1485" spc="-25" dirty="0">
                <a:latin typeface="Calibri"/>
                <a:cs typeface="Calibri"/>
              </a:rPr>
              <a:t> </a:t>
            </a:r>
            <a:r>
              <a:rPr sz="1485" dirty="0">
                <a:latin typeface="Calibri"/>
                <a:cs typeface="Calibri"/>
              </a:rPr>
              <a:t>up</a:t>
            </a:r>
            <a:r>
              <a:rPr sz="1485" spc="-4" dirty="0">
                <a:latin typeface="Calibri"/>
                <a:cs typeface="Calibri"/>
              </a:rPr>
              <a:t> </a:t>
            </a:r>
            <a:r>
              <a:rPr sz="1485" dirty="0">
                <a:latin typeface="Calibri"/>
                <a:cs typeface="Calibri"/>
              </a:rPr>
              <a:t>multiple</a:t>
            </a:r>
            <a:r>
              <a:rPr sz="1485" spc="-4" dirty="0">
                <a:latin typeface="Calibri"/>
                <a:cs typeface="Calibri"/>
              </a:rPr>
              <a:t> </a:t>
            </a:r>
            <a:r>
              <a:rPr sz="1485" dirty="0">
                <a:latin typeface="Calibri"/>
                <a:cs typeface="Calibri"/>
              </a:rPr>
              <a:t>Scouts</a:t>
            </a:r>
            <a:r>
              <a:rPr sz="1485" spc="-8" dirty="0">
                <a:latin typeface="Calibri"/>
                <a:cs typeface="Calibri"/>
              </a:rPr>
              <a:t> </a:t>
            </a:r>
            <a:r>
              <a:rPr sz="1485" dirty="0">
                <a:latin typeface="Calibri"/>
                <a:cs typeface="Calibri"/>
              </a:rPr>
              <a:t>under</a:t>
            </a:r>
            <a:r>
              <a:rPr sz="1485" spc="-12" dirty="0">
                <a:latin typeface="Calibri"/>
                <a:cs typeface="Calibri"/>
              </a:rPr>
              <a:t> </a:t>
            </a:r>
            <a:r>
              <a:rPr sz="1485" dirty="0">
                <a:latin typeface="Calibri"/>
                <a:cs typeface="Calibri"/>
              </a:rPr>
              <a:t>same</a:t>
            </a:r>
            <a:r>
              <a:rPr sz="1485" spc="-21" dirty="0">
                <a:latin typeface="Calibri"/>
                <a:cs typeface="Calibri"/>
              </a:rPr>
              <a:t> </a:t>
            </a:r>
            <a:r>
              <a:rPr sz="1485" dirty="0">
                <a:latin typeface="Calibri"/>
                <a:cs typeface="Calibri"/>
              </a:rPr>
              <a:t>email</a:t>
            </a:r>
            <a:r>
              <a:rPr sz="1485" spc="-12" dirty="0">
                <a:latin typeface="Calibri"/>
                <a:cs typeface="Calibri"/>
              </a:rPr>
              <a:t> </a:t>
            </a:r>
            <a:r>
              <a:rPr sz="1485" dirty="0">
                <a:latin typeface="Calibri"/>
                <a:cs typeface="Calibri"/>
              </a:rPr>
              <a:t>within</a:t>
            </a:r>
            <a:r>
              <a:rPr sz="1485" spc="-8" dirty="0">
                <a:latin typeface="Calibri"/>
                <a:cs typeface="Calibri"/>
              </a:rPr>
              <a:t> </a:t>
            </a:r>
            <a:r>
              <a:rPr sz="1485" dirty="0">
                <a:latin typeface="Calibri"/>
                <a:cs typeface="Calibri"/>
              </a:rPr>
              <a:t>your</a:t>
            </a:r>
            <a:r>
              <a:rPr sz="1485" spc="-8" dirty="0">
                <a:latin typeface="Calibri"/>
                <a:cs typeface="Calibri"/>
              </a:rPr>
              <a:t> Family.</a:t>
            </a:r>
            <a:endParaRPr sz="1485">
              <a:latin typeface="Calibri"/>
              <a:cs typeface="Calibri"/>
            </a:endParaRPr>
          </a:p>
        </p:txBody>
      </p:sp>
      <p:sp>
        <p:nvSpPr>
          <p:cNvPr id="8" name="object 3">
            <a:extLst>
              <a:ext uri="{FF2B5EF4-FFF2-40B4-BE49-F238E27FC236}">
                <a16:creationId xmlns:a16="http://schemas.microsoft.com/office/drawing/2014/main" id="{1C606032-1CD8-4E73-9F3D-8CB53CDF8F09}"/>
              </a:ext>
            </a:extLst>
          </p:cNvPr>
          <p:cNvSpPr txBox="1">
            <a:spLocks/>
          </p:cNvSpPr>
          <p:nvPr/>
        </p:nvSpPr>
        <p:spPr>
          <a:xfrm>
            <a:off x="251460" y="3412564"/>
            <a:ext cx="1418014" cy="218008"/>
          </a:xfrm>
          <a:prstGeom prst="rect">
            <a:avLst/>
          </a:prstGeom>
          <a:solidFill>
            <a:srgbClr val="FFFF00"/>
          </a:solidFill>
        </p:spPr>
        <p:txBody>
          <a:bodyPr vert="horz" wrap="square" lIns="0" tIns="0" rIns="0" bIns="0" rtlCol="0">
            <a:spAutoFit/>
          </a:bodyPr>
          <a:lstStyle>
            <a:lvl1pPr>
              <a:defRPr sz="2000" b="1" i="0" u="sng">
                <a:solidFill>
                  <a:srgbClr val="5F5F5F"/>
                </a:solidFill>
                <a:latin typeface="Calibri"/>
                <a:ea typeface="+mj-ea"/>
                <a:cs typeface="Calibri"/>
              </a:defRPr>
            </a:lvl1pPr>
          </a:lstStyle>
          <a:p>
            <a:pPr>
              <a:lnSpc>
                <a:spcPts val="1712"/>
              </a:lnSpc>
            </a:pPr>
            <a:r>
              <a:rPr lang="en-US" sz="1485" u="none" dirty="0">
                <a:solidFill>
                  <a:srgbClr val="000000"/>
                </a:solidFill>
              </a:rPr>
              <a:t>Select your Age…</a:t>
            </a:r>
            <a:r>
              <a:rPr lang="en-US" sz="1485" u="none" dirty="0">
                <a:solidFill>
                  <a:schemeClr val="tx1"/>
                </a:solidFill>
              </a:rPr>
              <a:t> </a:t>
            </a:r>
            <a:endParaRPr lang="en-US" sz="1485"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57275"/>
            <a:ext cx="10058400" cy="565785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808080"/>
          </a:solidFill>
        </p:spPr>
        <p:txBody>
          <a:bodyPr wrap="square" lIns="0" tIns="0" rIns="0" bIns="0" rtlCol="0"/>
          <a:lstStyle/>
          <a:p>
            <a:endParaRPr sz="1155"/>
          </a:p>
        </p:txBody>
      </p:sp>
      <p:grpSp>
        <p:nvGrpSpPr>
          <p:cNvPr id="3" name="object 3"/>
          <p:cNvGrpSpPr/>
          <p:nvPr/>
        </p:nvGrpSpPr>
        <p:grpSpPr>
          <a:xfrm>
            <a:off x="5597710" y="1347659"/>
            <a:ext cx="4232386" cy="4345543"/>
            <a:chOff x="6785102" y="351980"/>
            <a:chExt cx="5130165" cy="5267325"/>
          </a:xfrm>
        </p:grpSpPr>
        <p:pic>
          <p:nvPicPr>
            <p:cNvPr id="4" name="object 4"/>
            <p:cNvPicPr/>
            <p:nvPr/>
          </p:nvPicPr>
          <p:blipFill>
            <a:blip r:embed="rId2" cstate="print"/>
            <a:stretch>
              <a:fillRect/>
            </a:stretch>
          </p:blipFill>
          <p:spPr>
            <a:xfrm>
              <a:off x="6785102" y="351980"/>
              <a:ext cx="5129784" cy="5266944"/>
            </a:xfrm>
            <a:prstGeom prst="rect">
              <a:avLst/>
            </a:prstGeom>
          </p:spPr>
        </p:pic>
        <p:sp>
          <p:nvSpPr>
            <p:cNvPr id="5" name="object 5"/>
            <p:cNvSpPr/>
            <p:nvPr/>
          </p:nvSpPr>
          <p:spPr>
            <a:xfrm>
              <a:off x="7347966" y="1250454"/>
              <a:ext cx="4498975" cy="279400"/>
            </a:xfrm>
            <a:custGeom>
              <a:avLst/>
              <a:gdLst/>
              <a:ahLst/>
              <a:cxnLst/>
              <a:rect l="l" t="t" r="r" b="b"/>
              <a:pathLst>
                <a:path w="4498975" h="279400">
                  <a:moveTo>
                    <a:pt x="4498835" y="0"/>
                  </a:moveTo>
                  <a:lnTo>
                    <a:pt x="51816" y="0"/>
                  </a:lnTo>
                  <a:lnTo>
                    <a:pt x="0" y="0"/>
                  </a:lnTo>
                  <a:lnTo>
                    <a:pt x="0" y="278879"/>
                  </a:lnTo>
                  <a:lnTo>
                    <a:pt x="51816" y="278879"/>
                  </a:lnTo>
                  <a:lnTo>
                    <a:pt x="4498835" y="278879"/>
                  </a:lnTo>
                  <a:lnTo>
                    <a:pt x="4498835" y="0"/>
                  </a:lnTo>
                  <a:close/>
                </a:path>
              </a:pathLst>
            </a:custGeom>
            <a:solidFill>
              <a:srgbClr val="FFFF00"/>
            </a:solidFill>
          </p:spPr>
          <p:txBody>
            <a:bodyPr wrap="square" lIns="0" tIns="0" rIns="0" bIns="0" rtlCol="0"/>
            <a:lstStyle/>
            <a:p>
              <a:endParaRPr sz="1155"/>
            </a:p>
          </p:txBody>
        </p:sp>
      </p:grpSp>
      <p:sp>
        <p:nvSpPr>
          <p:cNvPr id="6" name="object 6"/>
          <p:cNvSpPr txBox="1"/>
          <p:nvPr/>
        </p:nvSpPr>
        <p:spPr>
          <a:xfrm>
            <a:off x="404190" y="1250060"/>
            <a:ext cx="4025979" cy="166712"/>
          </a:xfrm>
          <a:prstGeom prst="rect">
            <a:avLst/>
          </a:prstGeom>
          <a:solidFill>
            <a:srgbClr val="FFFF00"/>
          </a:solidFill>
        </p:spPr>
        <p:txBody>
          <a:bodyPr vert="horz" wrap="square" lIns="0" tIns="0" rIns="0" bIns="0" rtlCol="0">
            <a:spAutoFit/>
          </a:bodyPr>
          <a:lstStyle/>
          <a:p>
            <a:pPr>
              <a:lnSpc>
                <a:spcPts val="1332"/>
              </a:lnSpc>
            </a:pPr>
            <a:r>
              <a:rPr sz="1155" b="1" dirty="0">
                <a:latin typeface="Calibri"/>
                <a:cs typeface="Calibri"/>
              </a:rPr>
              <a:t>In</a:t>
            </a:r>
            <a:r>
              <a:rPr sz="1155" b="1" spc="-17" dirty="0">
                <a:latin typeface="Calibri"/>
                <a:cs typeface="Calibri"/>
              </a:rPr>
              <a:t> </a:t>
            </a:r>
            <a:r>
              <a:rPr sz="1155" b="1" dirty="0">
                <a:latin typeface="Calibri"/>
                <a:cs typeface="Calibri"/>
              </a:rPr>
              <a:t>the</a:t>
            </a:r>
            <a:r>
              <a:rPr sz="1155" b="1" spc="-33" dirty="0">
                <a:latin typeface="Calibri"/>
                <a:cs typeface="Calibri"/>
              </a:rPr>
              <a:t> </a:t>
            </a:r>
            <a:r>
              <a:rPr sz="1155" b="1" dirty="0">
                <a:latin typeface="Calibri"/>
                <a:cs typeface="Calibri"/>
              </a:rPr>
              <a:t>field</a:t>
            </a:r>
            <a:r>
              <a:rPr sz="1155" b="1" spc="-21" dirty="0">
                <a:latin typeface="Calibri"/>
                <a:cs typeface="Calibri"/>
              </a:rPr>
              <a:t> </a:t>
            </a:r>
            <a:r>
              <a:rPr sz="1155" b="1" spc="-8" dirty="0">
                <a:latin typeface="Calibri"/>
                <a:cs typeface="Calibri"/>
              </a:rPr>
              <a:t>“Let’s</a:t>
            </a:r>
            <a:r>
              <a:rPr sz="1155" b="1" spc="-12" dirty="0">
                <a:latin typeface="Calibri"/>
                <a:cs typeface="Calibri"/>
              </a:rPr>
              <a:t> </a:t>
            </a:r>
            <a:r>
              <a:rPr sz="1155" b="1" dirty="0">
                <a:latin typeface="Calibri"/>
                <a:cs typeface="Calibri"/>
              </a:rPr>
              <a:t>find</a:t>
            </a:r>
            <a:r>
              <a:rPr sz="1155" b="1" spc="-25" dirty="0">
                <a:latin typeface="Calibri"/>
                <a:cs typeface="Calibri"/>
              </a:rPr>
              <a:t> </a:t>
            </a:r>
            <a:r>
              <a:rPr sz="1155" b="1" dirty="0">
                <a:latin typeface="Calibri"/>
                <a:cs typeface="Calibri"/>
              </a:rPr>
              <a:t>your</a:t>
            </a:r>
            <a:r>
              <a:rPr sz="1155" b="1" spc="-29" dirty="0">
                <a:latin typeface="Calibri"/>
                <a:cs typeface="Calibri"/>
              </a:rPr>
              <a:t> </a:t>
            </a:r>
            <a:r>
              <a:rPr sz="1155" b="1" spc="-8" dirty="0">
                <a:latin typeface="Calibri"/>
                <a:cs typeface="Calibri"/>
              </a:rPr>
              <a:t>unit”,</a:t>
            </a:r>
            <a:r>
              <a:rPr sz="1155" b="1" spc="-29" dirty="0">
                <a:latin typeface="Calibri"/>
                <a:cs typeface="Calibri"/>
              </a:rPr>
              <a:t> </a:t>
            </a:r>
            <a:r>
              <a:rPr sz="1155" b="1" dirty="0">
                <a:latin typeface="Calibri"/>
                <a:cs typeface="Calibri"/>
              </a:rPr>
              <a:t>enter</a:t>
            </a:r>
            <a:r>
              <a:rPr sz="1155" b="1" spc="-37" dirty="0">
                <a:latin typeface="Calibri"/>
                <a:cs typeface="Calibri"/>
              </a:rPr>
              <a:t> </a:t>
            </a:r>
            <a:r>
              <a:rPr sz="1155" b="1" dirty="0">
                <a:latin typeface="Calibri"/>
                <a:cs typeface="Calibri"/>
              </a:rPr>
              <a:t>your</a:t>
            </a:r>
            <a:r>
              <a:rPr sz="1155" b="1" spc="-21" dirty="0">
                <a:latin typeface="Calibri"/>
                <a:cs typeface="Calibri"/>
              </a:rPr>
              <a:t> </a:t>
            </a:r>
            <a:r>
              <a:rPr sz="1155" b="1" dirty="0">
                <a:latin typeface="Calibri"/>
                <a:cs typeface="Calibri"/>
              </a:rPr>
              <a:t>Unit</a:t>
            </a:r>
            <a:r>
              <a:rPr sz="1155" b="1" spc="-21" dirty="0">
                <a:latin typeface="Calibri"/>
                <a:cs typeface="Calibri"/>
              </a:rPr>
              <a:t> </a:t>
            </a:r>
            <a:r>
              <a:rPr sz="1155" b="1" dirty="0">
                <a:latin typeface="Calibri"/>
                <a:cs typeface="Calibri"/>
              </a:rPr>
              <a:t>Number</a:t>
            </a:r>
            <a:r>
              <a:rPr sz="1155" b="1" spc="-33" dirty="0">
                <a:latin typeface="Calibri"/>
                <a:cs typeface="Calibri"/>
              </a:rPr>
              <a:t> </a:t>
            </a:r>
            <a:r>
              <a:rPr sz="1155" b="1" dirty="0">
                <a:latin typeface="Calibri"/>
                <a:cs typeface="Calibri"/>
              </a:rPr>
              <a:t>&amp;</a:t>
            </a:r>
            <a:r>
              <a:rPr sz="1155" b="1" spc="-8" dirty="0">
                <a:latin typeface="Calibri"/>
                <a:cs typeface="Calibri"/>
              </a:rPr>
              <a:t> type.</a:t>
            </a:r>
            <a:endParaRPr sz="1155">
              <a:latin typeface="Calibri"/>
              <a:cs typeface="Calibri"/>
            </a:endParaRPr>
          </a:p>
        </p:txBody>
      </p:sp>
      <p:sp>
        <p:nvSpPr>
          <p:cNvPr id="7" name="object 7"/>
          <p:cNvSpPr txBox="1"/>
          <p:nvPr/>
        </p:nvSpPr>
        <p:spPr>
          <a:xfrm>
            <a:off x="404190" y="1428597"/>
            <a:ext cx="4439841" cy="166712"/>
          </a:xfrm>
          <a:prstGeom prst="rect">
            <a:avLst/>
          </a:prstGeom>
          <a:solidFill>
            <a:srgbClr val="FFFF00"/>
          </a:solidFill>
        </p:spPr>
        <p:txBody>
          <a:bodyPr vert="horz" wrap="square" lIns="0" tIns="0" rIns="0" bIns="0" rtlCol="0">
            <a:spAutoFit/>
          </a:bodyPr>
          <a:lstStyle/>
          <a:p>
            <a:pPr>
              <a:lnSpc>
                <a:spcPts val="1312"/>
              </a:lnSpc>
            </a:pPr>
            <a:r>
              <a:rPr sz="1155" b="1" dirty="0">
                <a:latin typeface="Calibri"/>
                <a:cs typeface="Calibri"/>
              </a:rPr>
              <a:t>Example:</a:t>
            </a:r>
            <a:r>
              <a:rPr sz="1155" b="1" spc="194" dirty="0">
                <a:latin typeface="Calibri"/>
                <a:cs typeface="Calibri"/>
              </a:rPr>
              <a:t> </a:t>
            </a:r>
            <a:r>
              <a:rPr sz="1155" b="1" dirty="0">
                <a:latin typeface="Calibri"/>
                <a:cs typeface="Calibri"/>
              </a:rPr>
              <a:t>“Pack</a:t>
            </a:r>
            <a:r>
              <a:rPr sz="1155" b="1" spc="-8" dirty="0">
                <a:latin typeface="Calibri"/>
                <a:cs typeface="Calibri"/>
              </a:rPr>
              <a:t> </a:t>
            </a:r>
            <a:r>
              <a:rPr sz="1155" b="1" dirty="0">
                <a:latin typeface="Calibri"/>
                <a:cs typeface="Calibri"/>
              </a:rPr>
              <a:t>4071”</a:t>
            </a:r>
            <a:r>
              <a:rPr sz="1155" b="1" spc="-12" dirty="0">
                <a:latin typeface="Calibri"/>
                <a:cs typeface="Calibri"/>
              </a:rPr>
              <a:t> </a:t>
            </a:r>
            <a:r>
              <a:rPr sz="1155" b="1" spc="-8" dirty="0">
                <a:latin typeface="Calibri"/>
                <a:cs typeface="Calibri"/>
              </a:rPr>
              <a:t>System</a:t>
            </a:r>
            <a:r>
              <a:rPr sz="1155" b="1" spc="-29" dirty="0">
                <a:latin typeface="Calibri"/>
                <a:cs typeface="Calibri"/>
              </a:rPr>
              <a:t> </a:t>
            </a:r>
            <a:r>
              <a:rPr sz="1155" b="1" dirty="0">
                <a:latin typeface="Calibri"/>
                <a:cs typeface="Calibri"/>
              </a:rPr>
              <a:t>will</a:t>
            </a:r>
            <a:r>
              <a:rPr sz="1155" b="1" spc="-12" dirty="0">
                <a:latin typeface="Calibri"/>
                <a:cs typeface="Calibri"/>
              </a:rPr>
              <a:t> </a:t>
            </a:r>
            <a:r>
              <a:rPr sz="1155" b="1" dirty="0">
                <a:latin typeface="Calibri"/>
                <a:cs typeface="Calibri"/>
              </a:rPr>
              <a:t>display</a:t>
            </a:r>
            <a:r>
              <a:rPr sz="1155" b="1" spc="-33" dirty="0">
                <a:latin typeface="Calibri"/>
                <a:cs typeface="Calibri"/>
              </a:rPr>
              <a:t> </a:t>
            </a:r>
            <a:r>
              <a:rPr sz="1155" b="1" dirty="0">
                <a:latin typeface="Calibri"/>
                <a:cs typeface="Calibri"/>
              </a:rPr>
              <a:t>options.</a:t>
            </a:r>
            <a:r>
              <a:rPr sz="1155" b="1" spc="-33" dirty="0">
                <a:latin typeface="Calibri"/>
                <a:cs typeface="Calibri"/>
              </a:rPr>
              <a:t> </a:t>
            </a:r>
            <a:r>
              <a:rPr sz="1155" b="1" dirty="0">
                <a:latin typeface="Calibri"/>
                <a:cs typeface="Calibri"/>
              </a:rPr>
              <a:t>(If</a:t>
            </a:r>
            <a:r>
              <a:rPr sz="1155" b="1" spc="-21" dirty="0">
                <a:latin typeface="Calibri"/>
                <a:cs typeface="Calibri"/>
              </a:rPr>
              <a:t> </a:t>
            </a:r>
            <a:r>
              <a:rPr sz="1155" b="1" dirty="0">
                <a:latin typeface="Calibri"/>
                <a:cs typeface="Calibri"/>
              </a:rPr>
              <a:t>your</a:t>
            </a:r>
            <a:r>
              <a:rPr sz="1155" b="1" spc="-29" dirty="0">
                <a:latin typeface="Calibri"/>
                <a:cs typeface="Calibri"/>
              </a:rPr>
              <a:t> </a:t>
            </a:r>
            <a:r>
              <a:rPr sz="1155" b="1" dirty="0">
                <a:latin typeface="Calibri"/>
                <a:cs typeface="Calibri"/>
              </a:rPr>
              <a:t>Unit</a:t>
            </a:r>
            <a:r>
              <a:rPr sz="1155" b="1" spc="-17" dirty="0">
                <a:latin typeface="Calibri"/>
                <a:cs typeface="Calibri"/>
              </a:rPr>
              <a:t> </a:t>
            </a:r>
            <a:r>
              <a:rPr sz="1155" b="1" dirty="0">
                <a:latin typeface="Calibri"/>
                <a:cs typeface="Calibri"/>
              </a:rPr>
              <a:t>does</a:t>
            </a:r>
            <a:r>
              <a:rPr sz="1155" b="1" spc="-29" dirty="0">
                <a:latin typeface="Calibri"/>
                <a:cs typeface="Calibri"/>
              </a:rPr>
              <a:t> </a:t>
            </a:r>
            <a:r>
              <a:rPr sz="1155" b="1" spc="-21" dirty="0">
                <a:latin typeface="Calibri"/>
                <a:cs typeface="Calibri"/>
              </a:rPr>
              <a:t>not</a:t>
            </a:r>
            <a:endParaRPr sz="1155">
              <a:latin typeface="Calibri"/>
              <a:cs typeface="Calibri"/>
            </a:endParaRPr>
          </a:p>
        </p:txBody>
      </p:sp>
      <p:sp>
        <p:nvSpPr>
          <p:cNvPr id="8" name="object 8"/>
          <p:cNvSpPr txBox="1"/>
          <p:nvPr/>
        </p:nvSpPr>
        <p:spPr>
          <a:xfrm>
            <a:off x="404190" y="1604620"/>
            <a:ext cx="3368516" cy="166712"/>
          </a:xfrm>
          <a:prstGeom prst="rect">
            <a:avLst/>
          </a:prstGeom>
          <a:solidFill>
            <a:srgbClr val="FFFF00"/>
          </a:solidFill>
        </p:spPr>
        <p:txBody>
          <a:bodyPr vert="horz" wrap="square" lIns="0" tIns="0" rIns="0" bIns="0" rtlCol="0">
            <a:spAutoFit/>
          </a:bodyPr>
          <a:lstStyle/>
          <a:p>
            <a:pPr>
              <a:lnSpc>
                <a:spcPts val="1312"/>
              </a:lnSpc>
            </a:pPr>
            <a:r>
              <a:rPr sz="1155" b="1" spc="-8" dirty="0">
                <a:latin typeface="Calibri"/>
                <a:cs typeface="Calibri"/>
              </a:rPr>
              <a:t>display,</a:t>
            </a:r>
            <a:r>
              <a:rPr sz="1155" b="1" spc="-37" dirty="0">
                <a:latin typeface="Calibri"/>
                <a:cs typeface="Calibri"/>
              </a:rPr>
              <a:t> </a:t>
            </a:r>
            <a:r>
              <a:rPr sz="1155" b="1" dirty="0">
                <a:latin typeface="Calibri"/>
                <a:cs typeface="Calibri"/>
              </a:rPr>
              <a:t>you</a:t>
            </a:r>
            <a:r>
              <a:rPr sz="1155" b="1" spc="-25" dirty="0">
                <a:latin typeface="Calibri"/>
                <a:cs typeface="Calibri"/>
              </a:rPr>
              <a:t> </a:t>
            </a:r>
            <a:r>
              <a:rPr sz="1155" b="1" dirty="0">
                <a:latin typeface="Calibri"/>
                <a:cs typeface="Calibri"/>
              </a:rPr>
              <a:t>can</a:t>
            </a:r>
            <a:r>
              <a:rPr sz="1155" b="1" spc="-21" dirty="0">
                <a:latin typeface="Calibri"/>
                <a:cs typeface="Calibri"/>
              </a:rPr>
              <a:t> </a:t>
            </a:r>
            <a:r>
              <a:rPr sz="1155" b="1" dirty="0">
                <a:latin typeface="Calibri"/>
                <a:cs typeface="Calibri"/>
              </a:rPr>
              <a:t>enter</a:t>
            </a:r>
            <a:r>
              <a:rPr sz="1155" b="1" spc="-37" dirty="0">
                <a:latin typeface="Calibri"/>
                <a:cs typeface="Calibri"/>
              </a:rPr>
              <a:t> </a:t>
            </a:r>
            <a:r>
              <a:rPr sz="1155" b="1" dirty="0">
                <a:latin typeface="Calibri"/>
                <a:cs typeface="Calibri"/>
              </a:rPr>
              <a:t>a</a:t>
            </a:r>
            <a:r>
              <a:rPr sz="1155" b="1" spc="-25" dirty="0">
                <a:latin typeface="Calibri"/>
                <a:cs typeface="Calibri"/>
              </a:rPr>
              <a:t> </a:t>
            </a:r>
            <a:r>
              <a:rPr sz="1155" b="1" dirty="0">
                <a:latin typeface="Calibri"/>
                <a:cs typeface="Calibri"/>
              </a:rPr>
              <a:t>zip</a:t>
            </a:r>
            <a:r>
              <a:rPr sz="1155" b="1" spc="-17" dirty="0">
                <a:latin typeface="Calibri"/>
                <a:cs typeface="Calibri"/>
              </a:rPr>
              <a:t> </a:t>
            </a:r>
            <a:r>
              <a:rPr sz="1155" b="1" dirty="0">
                <a:latin typeface="Calibri"/>
                <a:cs typeface="Calibri"/>
              </a:rPr>
              <a:t>code</a:t>
            </a:r>
            <a:r>
              <a:rPr sz="1155" b="1" spc="-21" dirty="0">
                <a:latin typeface="Calibri"/>
                <a:cs typeface="Calibri"/>
              </a:rPr>
              <a:t> </a:t>
            </a:r>
            <a:r>
              <a:rPr sz="1155" b="1" dirty="0">
                <a:latin typeface="Calibri"/>
                <a:cs typeface="Calibri"/>
              </a:rPr>
              <a:t>or</a:t>
            </a:r>
            <a:r>
              <a:rPr sz="1155" b="1" spc="-25" dirty="0">
                <a:latin typeface="Calibri"/>
                <a:cs typeface="Calibri"/>
              </a:rPr>
              <a:t> </a:t>
            </a:r>
            <a:r>
              <a:rPr sz="1155" b="1" dirty="0">
                <a:latin typeface="Calibri"/>
                <a:cs typeface="Calibri"/>
              </a:rPr>
              <a:t>Unit</a:t>
            </a:r>
            <a:r>
              <a:rPr sz="1155" b="1" spc="-21" dirty="0">
                <a:latin typeface="Calibri"/>
                <a:cs typeface="Calibri"/>
              </a:rPr>
              <a:t> </a:t>
            </a:r>
            <a:r>
              <a:rPr sz="1155" b="1" dirty="0">
                <a:latin typeface="Calibri"/>
                <a:cs typeface="Calibri"/>
              </a:rPr>
              <a:t>Leader</a:t>
            </a:r>
            <a:r>
              <a:rPr sz="1155" b="1" spc="-37" dirty="0">
                <a:latin typeface="Calibri"/>
                <a:cs typeface="Calibri"/>
              </a:rPr>
              <a:t> </a:t>
            </a:r>
            <a:r>
              <a:rPr sz="1155" b="1" spc="-8" dirty="0">
                <a:latin typeface="Calibri"/>
                <a:cs typeface="Calibri"/>
              </a:rPr>
              <a:t>Name.)</a:t>
            </a:r>
            <a:endParaRPr sz="1155">
              <a:latin typeface="Calibri"/>
              <a:cs typeface="Calibri"/>
            </a:endParaRPr>
          </a:p>
        </p:txBody>
      </p:sp>
      <p:sp>
        <p:nvSpPr>
          <p:cNvPr id="9" name="object 9"/>
          <p:cNvSpPr/>
          <p:nvPr/>
        </p:nvSpPr>
        <p:spPr>
          <a:xfrm>
            <a:off x="6062072" y="1862576"/>
            <a:ext cx="42957" cy="230505"/>
          </a:xfrm>
          <a:custGeom>
            <a:avLst/>
            <a:gdLst/>
            <a:ahLst/>
            <a:cxnLst/>
            <a:rect l="l" t="t" r="r" b="b"/>
            <a:pathLst>
              <a:path w="52070" h="279400">
                <a:moveTo>
                  <a:pt x="51816" y="0"/>
                </a:moveTo>
                <a:lnTo>
                  <a:pt x="0" y="0"/>
                </a:lnTo>
                <a:lnTo>
                  <a:pt x="0" y="278891"/>
                </a:lnTo>
                <a:lnTo>
                  <a:pt x="51816" y="278891"/>
                </a:lnTo>
                <a:lnTo>
                  <a:pt x="51816" y="0"/>
                </a:lnTo>
                <a:close/>
              </a:path>
            </a:pathLst>
          </a:custGeom>
          <a:solidFill>
            <a:srgbClr val="FFFF00"/>
          </a:solidFill>
        </p:spPr>
        <p:txBody>
          <a:bodyPr wrap="square" lIns="0" tIns="0" rIns="0" bIns="0" rtlCol="0"/>
          <a:lstStyle/>
          <a:p>
            <a:endParaRPr sz="1155"/>
          </a:p>
        </p:txBody>
      </p:sp>
      <p:sp>
        <p:nvSpPr>
          <p:cNvPr id="10" name="object 10"/>
          <p:cNvSpPr txBox="1"/>
          <p:nvPr/>
        </p:nvSpPr>
        <p:spPr>
          <a:xfrm>
            <a:off x="6104820" y="2070030"/>
            <a:ext cx="3711654" cy="239104"/>
          </a:xfrm>
          <a:prstGeom prst="rect">
            <a:avLst/>
          </a:prstGeom>
        </p:spPr>
        <p:txBody>
          <a:bodyPr vert="horz" wrap="square" lIns="0" tIns="10478" rIns="0" bIns="0" rtlCol="0">
            <a:spAutoFit/>
          </a:bodyPr>
          <a:lstStyle/>
          <a:p>
            <a:pPr marL="524">
              <a:spcBef>
                <a:spcPts val="83"/>
              </a:spcBef>
            </a:pPr>
            <a:r>
              <a:rPr sz="1485" b="1" dirty="0">
                <a:latin typeface="Calibri"/>
                <a:cs typeface="Calibri"/>
              </a:rPr>
              <a:t>Click</a:t>
            </a:r>
            <a:r>
              <a:rPr sz="1485" b="1" spc="-25" dirty="0">
                <a:latin typeface="Calibri"/>
                <a:cs typeface="Calibri"/>
              </a:rPr>
              <a:t> </a:t>
            </a:r>
            <a:r>
              <a:rPr sz="1485" b="1" dirty="0">
                <a:latin typeface="Calibri"/>
                <a:cs typeface="Calibri"/>
              </a:rPr>
              <a:t>on</a:t>
            </a:r>
            <a:r>
              <a:rPr sz="1485" b="1" spc="-17" dirty="0">
                <a:latin typeface="Calibri"/>
                <a:cs typeface="Calibri"/>
              </a:rPr>
              <a:t> </a:t>
            </a:r>
            <a:r>
              <a:rPr sz="1485" b="1" dirty="0">
                <a:latin typeface="Calibri"/>
                <a:cs typeface="Calibri"/>
              </a:rPr>
              <a:t>the</a:t>
            </a:r>
            <a:r>
              <a:rPr sz="1485" b="1" spc="-21" dirty="0">
                <a:latin typeface="Calibri"/>
                <a:cs typeface="Calibri"/>
              </a:rPr>
              <a:t> </a:t>
            </a:r>
            <a:r>
              <a:rPr sz="1485" b="1" dirty="0">
                <a:latin typeface="Calibri"/>
                <a:cs typeface="Calibri"/>
              </a:rPr>
              <a:t>CORRECT</a:t>
            </a:r>
            <a:r>
              <a:rPr sz="1485" b="1" spc="-8" dirty="0">
                <a:latin typeface="Calibri"/>
                <a:cs typeface="Calibri"/>
              </a:rPr>
              <a:t> </a:t>
            </a:r>
            <a:r>
              <a:rPr sz="1485" b="1" dirty="0">
                <a:latin typeface="Calibri"/>
                <a:cs typeface="Calibri"/>
              </a:rPr>
              <a:t>Unit</a:t>
            </a:r>
            <a:r>
              <a:rPr sz="1485" b="1" spc="301" dirty="0">
                <a:latin typeface="Calibri"/>
                <a:cs typeface="Calibri"/>
              </a:rPr>
              <a:t> </a:t>
            </a:r>
            <a:r>
              <a:rPr sz="1485" b="1" dirty="0">
                <a:latin typeface="Calibri"/>
                <a:cs typeface="Calibri"/>
              </a:rPr>
              <a:t>to</a:t>
            </a:r>
            <a:r>
              <a:rPr sz="1485" b="1" spc="-21" dirty="0">
                <a:latin typeface="Calibri"/>
                <a:cs typeface="Calibri"/>
              </a:rPr>
              <a:t> </a:t>
            </a:r>
            <a:r>
              <a:rPr sz="1485" b="1" dirty="0">
                <a:latin typeface="Calibri"/>
                <a:cs typeface="Calibri"/>
              </a:rPr>
              <a:t>select</a:t>
            </a:r>
            <a:r>
              <a:rPr sz="1485" b="1" spc="-33" dirty="0">
                <a:latin typeface="Calibri"/>
                <a:cs typeface="Calibri"/>
              </a:rPr>
              <a:t> </a:t>
            </a:r>
            <a:r>
              <a:rPr sz="1485" b="1" dirty="0">
                <a:latin typeface="Calibri"/>
                <a:cs typeface="Calibri"/>
              </a:rPr>
              <a:t>your</a:t>
            </a:r>
            <a:r>
              <a:rPr sz="1485" b="1" spc="-25" dirty="0">
                <a:latin typeface="Calibri"/>
                <a:cs typeface="Calibri"/>
              </a:rPr>
              <a:t> </a:t>
            </a:r>
            <a:r>
              <a:rPr sz="1485" b="1" spc="-8" dirty="0">
                <a:latin typeface="Calibri"/>
                <a:cs typeface="Calibri"/>
              </a:rPr>
              <a:t>Unit.</a:t>
            </a:r>
            <a:endParaRPr sz="1485">
              <a:latin typeface="Calibri"/>
              <a:cs typeface="Calibri"/>
            </a:endParaRPr>
          </a:p>
        </p:txBody>
      </p:sp>
      <p:sp>
        <p:nvSpPr>
          <p:cNvPr id="11" name="object 11"/>
          <p:cNvSpPr/>
          <p:nvPr/>
        </p:nvSpPr>
        <p:spPr>
          <a:xfrm>
            <a:off x="9773622" y="2088889"/>
            <a:ext cx="42957" cy="230505"/>
          </a:xfrm>
          <a:custGeom>
            <a:avLst/>
            <a:gdLst/>
            <a:ahLst/>
            <a:cxnLst/>
            <a:rect l="l" t="t" r="r" b="b"/>
            <a:pathLst>
              <a:path w="52070" h="279400">
                <a:moveTo>
                  <a:pt x="51816" y="0"/>
                </a:moveTo>
                <a:lnTo>
                  <a:pt x="0" y="0"/>
                </a:lnTo>
                <a:lnTo>
                  <a:pt x="0" y="278891"/>
                </a:lnTo>
                <a:lnTo>
                  <a:pt x="51816" y="278891"/>
                </a:lnTo>
                <a:lnTo>
                  <a:pt x="51816" y="0"/>
                </a:lnTo>
                <a:close/>
              </a:path>
            </a:pathLst>
          </a:custGeom>
          <a:solidFill>
            <a:srgbClr val="FFFF00"/>
          </a:solidFill>
        </p:spPr>
        <p:txBody>
          <a:bodyPr wrap="square" lIns="0" tIns="0" rIns="0" bIns="0" rtlCol="0"/>
          <a:lstStyle/>
          <a:p>
            <a:endParaRPr sz="1155"/>
          </a:p>
        </p:txBody>
      </p:sp>
      <p:pic>
        <p:nvPicPr>
          <p:cNvPr id="12" name="object 12"/>
          <p:cNvPicPr/>
          <p:nvPr/>
        </p:nvPicPr>
        <p:blipFill>
          <a:blip r:embed="rId3" cstate="print"/>
          <a:stretch>
            <a:fillRect/>
          </a:stretch>
        </p:blipFill>
        <p:spPr>
          <a:xfrm>
            <a:off x="1230373" y="1924393"/>
            <a:ext cx="2663904" cy="1988106"/>
          </a:xfrm>
          <a:prstGeom prst="rect">
            <a:avLst/>
          </a:prstGeom>
        </p:spPr>
      </p:pic>
      <p:pic>
        <p:nvPicPr>
          <p:cNvPr id="13" name="object 13"/>
          <p:cNvPicPr/>
          <p:nvPr/>
        </p:nvPicPr>
        <p:blipFill>
          <a:blip r:embed="rId4" cstate="print"/>
          <a:stretch>
            <a:fillRect/>
          </a:stretch>
        </p:blipFill>
        <p:spPr>
          <a:xfrm>
            <a:off x="1284226" y="4499270"/>
            <a:ext cx="2727293" cy="2000469"/>
          </a:xfrm>
          <a:prstGeom prst="rect">
            <a:avLst/>
          </a:prstGeom>
        </p:spPr>
      </p:pic>
      <p:sp>
        <p:nvSpPr>
          <p:cNvPr id="14" name="object 14"/>
          <p:cNvSpPr txBox="1"/>
          <p:nvPr/>
        </p:nvSpPr>
        <p:spPr>
          <a:xfrm>
            <a:off x="204562" y="3747373"/>
            <a:ext cx="4829604" cy="166712"/>
          </a:xfrm>
          <a:prstGeom prst="rect">
            <a:avLst/>
          </a:prstGeom>
          <a:solidFill>
            <a:srgbClr val="FFFF00"/>
          </a:solidFill>
        </p:spPr>
        <p:txBody>
          <a:bodyPr vert="horz" wrap="square" lIns="0" tIns="0" rIns="0" bIns="0" rtlCol="0">
            <a:spAutoFit/>
          </a:bodyPr>
          <a:lstStyle/>
          <a:p>
            <a:pPr>
              <a:lnSpc>
                <a:spcPts val="1332"/>
              </a:lnSpc>
            </a:pPr>
            <a:r>
              <a:rPr sz="1155" b="1" dirty="0">
                <a:latin typeface="Calibri"/>
                <a:cs typeface="Calibri"/>
              </a:rPr>
              <a:t>If</a:t>
            </a:r>
            <a:r>
              <a:rPr sz="1155" b="1" spc="-21" dirty="0">
                <a:latin typeface="Calibri"/>
                <a:cs typeface="Calibri"/>
              </a:rPr>
              <a:t> </a:t>
            </a:r>
            <a:r>
              <a:rPr sz="1155" b="1" dirty="0">
                <a:latin typeface="Calibri"/>
                <a:cs typeface="Calibri"/>
              </a:rPr>
              <a:t>you</a:t>
            </a:r>
            <a:r>
              <a:rPr sz="1155" b="1" spc="-25" dirty="0">
                <a:latin typeface="Calibri"/>
                <a:cs typeface="Calibri"/>
              </a:rPr>
              <a:t> </a:t>
            </a:r>
            <a:r>
              <a:rPr sz="1155" b="1" dirty="0">
                <a:latin typeface="Calibri"/>
                <a:cs typeface="Calibri"/>
              </a:rPr>
              <a:t>get</a:t>
            </a:r>
            <a:r>
              <a:rPr sz="1155" b="1" spc="-21" dirty="0">
                <a:latin typeface="Calibri"/>
                <a:cs typeface="Calibri"/>
              </a:rPr>
              <a:t> </a:t>
            </a:r>
            <a:r>
              <a:rPr sz="1155" b="1" dirty="0">
                <a:latin typeface="Calibri"/>
                <a:cs typeface="Calibri"/>
              </a:rPr>
              <a:t>the</a:t>
            </a:r>
            <a:r>
              <a:rPr sz="1155" b="1" spc="-33" dirty="0">
                <a:latin typeface="Calibri"/>
                <a:cs typeface="Calibri"/>
              </a:rPr>
              <a:t> </a:t>
            </a:r>
            <a:r>
              <a:rPr sz="1155" b="1" dirty="0">
                <a:latin typeface="Calibri"/>
                <a:cs typeface="Calibri"/>
              </a:rPr>
              <a:t>message</a:t>
            </a:r>
            <a:r>
              <a:rPr sz="1155" b="1" spc="-33" dirty="0">
                <a:latin typeface="Calibri"/>
                <a:cs typeface="Calibri"/>
              </a:rPr>
              <a:t> </a:t>
            </a:r>
            <a:r>
              <a:rPr sz="1155" b="1" dirty="0">
                <a:latin typeface="Calibri"/>
                <a:cs typeface="Calibri"/>
              </a:rPr>
              <a:t>below</a:t>
            </a:r>
            <a:r>
              <a:rPr sz="1155" b="1" spc="-37" dirty="0">
                <a:latin typeface="Calibri"/>
                <a:cs typeface="Calibri"/>
              </a:rPr>
              <a:t> </a:t>
            </a:r>
            <a:r>
              <a:rPr sz="1155" b="1" dirty="0">
                <a:latin typeface="Calibri"/>
                <a:cs typeface="Calibri"/>
              </a:rPr>
              <a:t>you</a:t>
            </a:r>
            <a:r>
              <a:rPr sz="1155" b="1" spc="-21" dirty="0">
                <a:latin typeface="Calibri"/>
                <a:cs typeface="Calibri"/>
              </a:rPr>
              <a:t> </a:t>
            </a:r>
            <a:r>
              <a:rPr sz="1155" b="1" dirty="0">
                <a:latin typeface="Calibri"/>
                <a:cs typeface="Calibri"/>
              </a:rPr>
              <a:t>are</a:t>
            </a:r>
            <a:r>
              <a:rPr sz="1155" b="1" spc="-37" dirty="0">
                <a:latin typeface="Calibri"/>
                <a:cs typeface="Calibri"/>
              </a:rPr>
              <a:t> </a:t>
            </a:r>
            <a:r>
              <a:rPr sz="1155" b="1" dirty="0">
                <a:latin typeface="Calibri"/>
                <a:cs typeface="Calibri"/>
              </a:rPr>
              <a:t>already</a:t>
            </a:r>
            <a:r>
              <a:rPr sz="1155" b="1" spc="-45" dirty="0">
                <a:latin typeface="Calibri"/>
                <a:cs typeface="Calibri"/>
              </a:rPr>
              <a:t> </a:t>
            </a:r>
            <a:r>
              <a:rPr sz="1155" b="1" spc="-8" dirty="0">
                <a:latin typeface="Calibri"/>
                <a:cs typeface="Calibri"/>
              </a:rPr>
              <a:t>registered</a:t>
            </a:r>
            <a:r>
              <a:rPr sz="1155" b="1" spc="-54" dirty="0">
                <a:latin typeface="Calibri"/>
                <a:cs typeface="Calibri"/>
              </a:rPr>
              <a:t> </a:t>
            </a:r>
            <a:r>
              <a:rPr sz="1155" b="1" dirty="0">
                <a:latin typeface="Calibri"/>
                <a:cs typeface="Calibri"/>
              </a:rPr>
              <a:t>in</a:t>
            </a:r>
            <a:r>
              <a:rPr sz="1155" b="1" spc="-12" dirty="0">
                <a:latin typeface="Calibri"/>
                <a:cs typeface="Calibri"/>
              </a:rPr>
              <a:t> </a:t>
            </a:r>
            <a:r>
              <a:rPr sz="1155" b="1" dirty="0">
                <a:latin typeface="Calibri"/>
                <a:cs typeface="Calibri"/>
              </a:rPr>
              <a:t>the</a:t>
            </a:r>
            <a:r>
              <a:rPr sz="1155" b="1" spc="-25" dirty="0">
                <a:latin typeface="Calibri"/>
                <a:cs typeface="Calibri"/>
              </a:rPr>
              <a:t> </a:t>
            </a:r>
            <a:r>
              <a:rPr sz="1155" b="1" dirty="0">
                <a:latin typeface="Calibri"/>
                <a:cs typeface="Calibri"/>
              </a:rPr>
              <a:t>system.</a:t>
            </a:r>
            <a:r>
              <a:rPr sz="1155" b="1" spc="206" dirty="0">
                <a:latin typeface="Calibri"/>
                <a:cs typeface="Calibri"/>
              </a:rPr>
              <a:t> </a:t>
            </a:r>
            <a:r>
              <a:rPr sz="1155" b="1" spc="-21" dirty="0">
                <a:latin typeface="Calibri"/>
                <a:cs typeface="Calibri"/>
              </a:rPr>
              <a:t>You can</a:t>
            </a:r>
            <a:endParaRPr sz="1155">
              <a:latin typeface="Calibri"/>
              <a:cs typeface="Calibri"/>
            </a:endParaRPr>
          </a:p>
        </p:txBody>
      </p:sp>
      <p:sp>
        <p:nvSpPr>
          <p:cNvPr id="15" name="object 15"/>
          <p:cNvSpPr txBox="1"/>
          <p:nvPr/>
        </p:nvSpPr>
        <p:spPr>
          <a:xfrm>
            <a:off x="204562" y="3925910"/>
            <a:ext cx="4757833" cy="166712"/>
          </a:xfrm>
          <a:prstGeom prst="rect">
            <a:avLst/>
          </a:prstGeom>
          <a:solidFill>
            <a:srgbClr val="FFFF00"/>
          </a:solidFill>
        </p:spPr>
        <p:txBody>
          <a:bodyPr vert="horz" wrap="square" lIns="0" tIns="0" rIns="0" bIns="0" rtlCol="0">
            <a:spAutoFit/>
          </a:bodyPr>
          <a:lstStyle/>
          <a:p>
            <a:pPr>
              <a:lnSpc>
                <a:spcPts val="1316"/>
              </a:lnSpc>
            </a:pPr>
            <a:r>
              <a:rPr sz="1155" b="1" dirty="0">
                <a:latin typeface="Calibri"/>
                <a:cs typeface="Calibri"/>
              </a:rPr>
              <a:t>go</a:t>
            </a:r>
            <a:r>
              <a:rPr sz="1155" b="1" spc="-17" dirty="0">
                <a:latin typeface="Calibri"/>
                <a:cs typeface="Calibri"/>
              </a:rPr>
              <a:t> </a:t>
            </a:r>
            <a:r>
              <a:rPr sz="1155" b="1" dirty="0">
                <a:latin typeface="Calibri"/>
                <a:cs typeface="Calibri"/>
              </a:rPr>
              <a:t>ahead</a:t>
            </a:r>
            <a:r>
              <a:rPr sz="1155" b="1" spc="-37" dirty="0">
                <a:latin typeface="Calibri"/>
                <a:cs typeface="Calibri"/>
              </a:rPr>
              <a:t> </a:t>
            </a:r>
            <a:r>
              <a:rPr sz="1155" b="1" dirty="0">
                <a:latin typeface="Calibri"/>
                <a:cs typeface="Calibri"/>
              </a:rPr>
              <a:t>and</a:t>
            </a:r>
            <a:r>
              <a:rPr sz="1155" b="1" spc="-29" dirty="0">
                <a:latin typeface="Calibri"/>
                <a:cs typeface="Calibri"/>
              </a:rPr>
              <a:t> </a:t>
            </a:r>
            <a:r>
              <a:rPr sz="1155" b="1" dirty="0">
                <a:latin typeface="Calibri"/>
                <a:cs typeface="Calibri"/>
              </a:rPr>
              <a:t>sign</a:t>
            </a:r>
            <a:r>
              <a:rPr sz="1155" b="1" spc="-12" dirty="0">
                <a:latin typeface="Calibri"/>
                <a:cs typeface="Calibri"/>
              </a:rPr>
              <a:t> </a:t>
            </a:r>
            <a:r>
              <a:rPr sz="1155" b="1" dirty="0">
                <a:latin typeface="Calibri"/>
                <a:cs typeface="Calibri"/>
              </a:rPr>
              <a:t>in</a:t>
            </a:r>
            <a:r>
              <a:rPr sz="1155" b="1" spc="-21" dirty="0">
                <a:latin typeface="Calibri"/>
                <a:cs typeface="Calibri"/>
              </a:rPr>
              <a:t> </a:t>
            </a:r>
            <a:r>
              <a:rPr sz="1155" b="1" dirty="0">
                <a:solidFill>
                  <a:srgbClr val="FF0000"/>
                </a:solidFill>
                <a:latin typeface="Calibri"/>
                <a:cs typeface="Calibri"/>
              </a:rPr>
              <a:t>OR</a:t>
            </a:r>
            <a:r>
              <a:rPr sz="1155" b="1" spc="-12" dirty="0">
                <a:solidFill>
                  <a:srgbClr val="FF0000"/>
                </a:solidFill>
                <a:latin typeface="Calibri"/>
                <a:cs typeface="Calibri"/>
              </a:rPr>
              <a:t> </a:t>
            </a:r>
            <a:r>
              <a:rPr sz="1155" b="1" dirty="0">
                <a:latin typeface="Calibri"/>
                <a:cs typeface="Calibri"/>
              </a:rPr>
              <a:t>click</a:t>
            </a:r>
            <a:r>
              <a:rPr sz="1155" b="1" spc="-8" dirty="0">
                <a:latin typeface="Calibri"/>
                <a:cs typeface="Calibri"/>
              </a:rPr>
              <a:t> Register</a:t>
            </a:r>
            <a:r>
              <a:rPr sz="1155" b="1" spc="-37" dirty="0">
                <a:latin typeface="Calibri"/>
                <a:cs typeface="Calibri"/>
              </a:rPr>
              <a:t> </a:t>
            </a:r>
            <a:r>
              <a:rPr sz="1155" b="1" dirty="0">
                <a:latin typeface="Calibri"/>
                <a:cs typeface="Calibri"/>
              </a:rPr>
              <a:t>to</a:t>
            </a:r>
            <a:r>
              <a:rPr sz="1155" b="1" spc="-21" dirty="0">
                <a:latin typeface="Calibri"/>
                <a:cs typeface="Calibri"/>
              </a:rPr>
              <a:t> </a:t>
            </a:r>
            <a:r>
              <a:rPr sz="1155" b="1" dirty="0">
                <a:latin typeface="Calibri"/>
                <a:cs typeface="Calibri"/>
              </a:rPr>
              <a:t>make</a:t>
            </a:r>
            <a:r>
              <a:rPr sz="1155" b="1" spc="-25" dirty="0">
                <a:latin typeface="Calibri"/>
                <a:cs typeface="Calibri"/>
              </a:rPr>
              <a:t> </a:t>
            </a:r>
            <a:r>
              <a:rPr sz="1155" b="1" dirty="0">
                <a:latin typeface="Calibri"/>
                <a:cs typeface="Calibri"/>
              </a:rPr>
              <a:t>sure</a:t>
            </a:r>
            <a:r>
              <a:rPr sz="1155" b="1" spc="-33" dirty="0">
                <a:latin typeface="Calibri"/>
                <a:cs typeface="Calibri"/>
              </a:rPr>
              <a:t> </a:t>
            </a:r>
            <a:r>
              <a:rPr sz="1155" b="1" dirty="0">
                <a:latin typeface="Calibri"/>
                <a:cs typeface="Calibri"/>
              </a:rPr>
              <a:t>you</a:t>
            </a:r>
            <a:r>
              <a:rPr sz="1155" b="1" spc="-21" dirty="0">
                <a:latin typeface="Calibri"/>
                <a:cs typeface="Calibri"/>
              </a:rPr>
              <a:t> </a:t>
            </a:r>
            <a:r>
              <a:rPr sz="1155" b="1" dirty="0">
                <a:latin typeface="Calibri"/>
                <a:cs typeface="Calibri"/>
              </a:rPr>
              <a:t>are</a:t>
            </a:r>
            <a:r>
              <a:rPr sz="1155" b="1" spc="-29" dirty="0">
                <a:latin typeface="Calibri"/>
                <a:cs typeface="Calibri"/>
              </a:rPr>
              <a:t> </a:t>
            </a:r>
            <a:r>
              <a:rPr sz="1155" b="1" dirty="0">
                <a:latin typeface="Calibri"/>
                <a:cs typeface="Calibri"/>
              </a:rPr>
              <a:t>in</a:t>
            </a:r>
            <a:r>
              <a:rPr sz="1155" b="1" spc="-17" dirty="0">
                <a:latin typeface="Calibri"/>
                <a:cs typeface="Calibri"/>
              </a:rPr>
              <a:t> </a:t>
            </a:r>
            <a:r>
              <a:rPr sz="1155" b="1" dirty="0">
                <a:latin typeface="Calibri"/>
                <a:cs typeface="Calibri"/>
              </a:rPr>
              <a:t>the</a:t>
            </a:r>
            <a:r>
              <a:rPr sz="1155" b="1" spc="-29" dirty="0">
                <a:latin typeface="Calibri"/>
                <a:cs typeface="Calibri"/>
              </a:rPr>
              <a:t> </a:t>
            </a:r>
            <a:r>
              <a:rPr sz="1155" b="1" dirty="0">
                <a:latin typeface="Calibri"/>
                <a:cs typeface="Calibri"/>
              </a:rPr>
              <a:t>correct</a:t>
            </a:r>
            <a:r>
              <a:rPr sz="1155" b="1" spc="-25" dirty="0">
                <a:latin typeface="Calibri"/>
                <a:cs typeface="Calibri"/>
              </a:rPr>
              <a:t> </a:t>
            </a:r>
            <a:r>
              <a:rPr sz="1155" b="1" spc="-17" dirty="0">
                <a:latin typeface="Calibri"/>
                <a:cs typeface="Calibri"/>
              </a:rPr>
              <a:t>Unit</a:t>
            </a:r>
            <a:endParaRPr sz="1155">
              <a:latin typeface="Calibri"/>
              <a:cs typeface="Calibri"/>
            </a:endParaRPr>
          </a:p>
        </p:txBody>
      </p:sp>
      <p:sp>
        <p:nvSpPr>
          <p:cNvPr id="16" name="object 16"/>
          <p:cNvSpPr txBox="1"/>
          <p:nvPr/>
        </p:nvSpPr>
        <p:spPr>
          <a:xfrm>
            <a:off x="204562" y="4101931"/>
            <a:ext cx="4670870" cy="166712"/>
          </a:xfrm>
          <a:prstGeom prst="rect">
            <a:avLst/>
          </a:prstGeom>
          <a:solidFill>
            <a:srgbClr val="FFFF00"/>
          </a:solidFill>
        </p:spPr>
        <p:txBody>
          <a:bodyPr vert="horz" wrap="square" lIns="0" tIns="0" rIns="0" bIns="0" rtlCol="0">
            <a:spAutoFit/>
          </a:bodyPr>
          <a:lstStyle/>
          <a:p>
            <a:pPr>
              <a:lnSpc>
                <a:spcPts val="1316"/>
              </a:lnSpc>
            </a:pPr>
            <a:r>
              <a:rPr sz="1155" b="1" dirty="0">
                <a:latin typeface="Calibri"/>
                <a:cs typeface="Calibri"/>
              </a:rPr>
              <a:t>or</a:t>
            </a:r>
            <a:r>
              <a:rPr sz="1155" b="1" spc="-21" dirty="0">
                <a:latin typeface="Calibri"/>
                <a:cs typeface="Calibri"/>
              </a:rPr>
              <a:t> </a:t>
            </a:r>
            <a:r>
              <a:rPr sz="1155" b="1" dirty="0">
                <a:latin typeface="Calibri"/>
                <a:cs typeface="Calibri"/>
              </a:rPr>
              <a:t>to</a:t>
            </a:r>
            <a:r>
              <a:rPr sz="1155" b="1" spc="-25" dirty="0">
                <a:latin typeface="Calibri"/>
                <a:cs typeface="Calibri"/>
              </a:rPr>
              <a:t> </a:t>
            </a:r>
            <a:r>
              <a:rPr sz="1155" b="1" dirty="0">
                <a:latin typeface="Calibri"/>
                <a:cs typeface="Calibri"/>
              </a:rPr>
              <a:t>MOVE</a:t>
            </a:r>
            <a:r>
              <a:rPr sz="1155" b="1" spc="-12" dirty="0">
                <a:latin typeface="Calibri"/>
                <a:cs typeface="Calibri"/>
              </a:rPr>
              <a:t> </a:t>
            </a:r>
            <a:r>
              <a:rPr sz="1155" b="1" dirty="0">
                <a:latin typeface="Calibri"/>
                <a:cs typeface="Calibri"/>
              </a:rPr>
              <a:t>Scout</a:t>
            </a:r>
            <a:r>
              <a:rPr sz="1155" b="1" spc="-17" dirty="0">
                <a:latin typeface="Calibri"/>
                <a:cs typeface="Calibri"/>
              </a:rPr>
              <a:t> </a:t>
            </a:r>
            <a:r>
              <a:rPr sz="1155" b="1" dirty="0">
                <a:latin typeface="Calibri"/>
                <a:cs typeface="Calibri"/>
              </a:rPr>
              <a:t>to</a:t>
            </a:r>
            <a:r>
              <a:rPr sz="1155" b="1" spc="-25" dirty="0">
                <a:latin typeface="Calibri"/>
                <a:cs typeface="Calibri"/>
              </a:rPr>
              <a:t> </a:t>
            </a:r>
            <a:r>
              <a:rPr sz="1155" b="1" dirty="0">
                <a:latin typeface="Calibri"/>
                <a:cs typeface="Calibri"/>
              </a:rPr>
              <a:t>a</a:t>
            </a:r>
            <a:r>
              <a:rPr sz="1155" b="1" spc="-21" dirty="0">
                <a:latin typeface="Calibri"/>
                <a:cs typeface="Calibri"/>
              </a:rPr>
              <a:t> </a:t>
            </a:r>
            <a:r>
              <a:rPr sz="1155" b="1" spc="-8" dirty="0">
                <a:latin typeface="Calibri"/>
                <a:cs typeface="Calibri"/>
              </a:rPr>
              <a:t>NEW/Different</a:t>
            </a:r>
            <a:r>
              <a:rPr sz="1155" b="1" spc="-37" dirty="0">
                <a:latin typeface="Calibri"/>
                <a:cs typeface="Calibri"/>
              </a:rPr>
              <a:t> </a:t>
            </a:r>
            <a:r>
              <a:rPr sz="1155" b="1" dirty="0">
                <a:latin typeface="Calibri"/>
                <a:cs typeface="Calibri"/>
              </a:rPr>
              <a:t>Unit.</a:t>
            </a:r>
            <a:r>
              <a:rPr sz="1155" b="1" spc="231" dirty="0">
                <a:latin typeface="Calibri"/>
                <a:cs typeface="Calibri"/>
              </a:rPr>
              <a:t> </a:t>
            </a:r>
            <a:r>
              <a:rPr sz="1155" b="1" spc="-33" dirty="0">
                <a:latin typeface="Calibri"/>
                <a:cs typeface="Calibri"/>
              </a:rPr>
              <a:t>You</a:t>
            </a:r>
            <a:r>
              <a:rPr sz="1155" b="1" spc="-29" dirty="0">
                <a:latin typeface="Calibri"/>
                <a:cs typeface="Calibri"/>
              </a:rPr>
              <a:t> </a:t>
            </a:r>
            <a:r>
              <a:rPr sz="1155" b="1" dirty="0">
                <a:latin typeface="Calibri"/>
                <a:cs typeface="Calibri"/>
              </a:rPr>
              <a:t>will</a:t>
            </a:r>
            <a:r>
              <a:rPr sz="1155" b="1" spc="-8" dirty="0">
                <a:latin typeface="Calibri"/>
                <a:cs typeface="Calibri"/>
              </a:rPr>
              <a:t> </a:t>
            </a:r>
            <a:r>
              <a:rPr sz="1155" b="1" dirty="0">
                <a:latin typeface="Calibri"/>
                <a:cs typeface="Calibri"/>
              </a:rPr>
              <a:t>then</a:t>
            </a:r>
            <a:r>
              <a:rPr sz="1155" b="1" spc="-29" dirty="0">
                <a:latin typeface="Calibri"/>
                <a:cs typeface="Calibri"/>
              </a:rPr>
              <a:t> </a:t>
            </a:r>
            <a:r>
              <a:rPr sz="1155" b="1" dirty="0">
                <a:latin typeface="Calibri"/>
                <a:cs typeface="Calibri"/>
              </a:rPr>
              <a:t>search</a:t>
            </a:r>
            <a:r>
              <a:rPr sz="1155" b="1" spc="-29" dirty="0">
                <a:latin typeface="Calibri"/>
                <a:cs typeface="Calibri"/>
              </a:rPr>
              <a:t> </a:t>
            </a:r>
            <a:r>
              <a:rPr sz="1155" b="1" dirty="0">
                <a:latin typeface="Calibri"/>
                <a:cs typeface="Calibri"/>
              </a:rPr>
              <a:t>for</a:t>
            </a:r>
            <a:r>
              <a:rPr sz="1155" b="1" spc="-21" dirty="0">
                <a:latin typeface="Calibri"/>
                <a:cs typeface="Calibri"/>
              </a:rPr>
              <a:t> </a:t>
            </a:r>
            <a:r>
              <a:rPr sz="1155" b="1" dirty="0">
                <a:latin typeface="Calibri"/>
                <a:cs typeface="Calibri"/>
              </a:rPr>
              <a:t>the</a:t>
            </a:r>
            <a:r>
              <a:rPr sz="1155" b="1" spc="-29" dirty="0">
                <a:latin typeface="Calibri"/>
                <a:cs typeface="Calibri"/>
              </a:rPr>
              <a:t> </a:t>
            </a:r>
            <a:r>
              <a:rPr sz="1155" b="1" spc="-21" dirty="0">
                <a:latin typeface="Calibri"/>
                <a:cs typeface="Calibri"/>
              </a:rPr>
              <a:t>new</a:t>
            </a:r>
            <a:endParaRPr sz="1155">
              <a:latin typeface="Calibri"/>
              <a:cs typeface="Calibri"/>
            </a:endParaRPr>
          </a:p>
        </p:txBody>
      </p:sp>
      <p:sp>
        <p:nvSpPr>
          <p:cNvPr id="17" name="object 17"/>
          <p:cNvSpPr txBox="1"/>
          <p:nvPr/>
        </p:nvSpPr>
        <p:spPr>
          <a:xfrm>
            <a:off x="204563" y="4277954"/>
            <a:ext cx="3875103" cy="166712"/>
          </a:xfrm>
          <a:prstGeom prst="rect">
            <a:avLst/>
          </a:prstGeom>
          <a:solidFill>
            <a:srgbClr val="FFFF00"/>
          </a:solidFill>
        </p:spPr>
        <p:txBody>
          <a:bodyPr vert="horz" wrap="square" lIns="0" tIns="0" rIns="0" bIns="0" rtlCol="0">
            <a:spAutoFit/>
          </a:bodyPr>
          <a:lstStyle/>
          <a:p>
            <a:pPr>
              <a:lnSpc>
                <a:spcPts val="1316"/>
              </a:lnSpc>
            </a:pPr>
            <a:r>
              <a:rPr sz="1155" b="1" dirty="0">
                <a:latin typeface="Calibri"/>
                <a:cs typeface="Calibri"/>
              </a:rPr>
              <a:t>Unit</a:t>
            </a:r>
            <a:r>
              <a:rPr sz="1155" b="1" spc="-29" dirty="0">
                <a:latin typeface="Calibri"/>
                <a:cs typeface="Calibri"/>
              </a:rPr>
              <a:t> </a:t>
            </a:r>
            <a:r>
              <a:rPr sz="1155" b="1" dirty="0">
                <a:latin typeface="Calibri"/>
                <a:cs typeface="Calibri"/>
              </a:rPr>
              <a:t>by</a:t>
            </a:r>
            <a:r>
              <a:rPr sz="1155" b="1" spc="-17" dirty="0">
                <a:latin typeface="Calibri"/>
                <a:cs typeface="Calibri"/>
              </a:rPr>
              <a:t> </a:t>
            </a:r>
            <a:r>
              <a:rPr sz="1155" b="1" dirty="0">
                <a:latin typeface="Calibri"/>
                <a:cs typeface="Calibri"/>
              </a:rPr>
              <a:t>typing</a:t>
            </a:r>
            <a:r>
              <a:rPr sz="1155" b="1" spc="-12" dirty="0">
                <a:latin typeface="Calibri"/>
                <a:cs typeface="Calibri"/>
              </a:rPr>
              <a:t> </a:t>
            </a:r>
            <a:r>
              <a:rPr sz="1155" b="1" dirty="0">
                <a:latin typeface="Calibri"/>
                <a:cs typeface="Calibri"/>
              </a:rPr>
              <a:t>in</a:t>
            </a:r>
            <a:r>
              <a:rPr sz="1155" b="1" spc="-21" dirty="0">
                <a:latin typeface="Calibri"/>
                <a:cs typeface="Calibri"/>
              </a:rPr>
              <a:t> </a:t>
            </a:r>
            <a:r>
              <a:rPr sz="1155" b="1" dirty="0">
                <a:latin typeface="Calibri"/>
                <a:cs typeface="Calibri"/>
              </a:rPr>
              <a:t>the</a:t>
            </a:r>
            <a:r>
              <a:rPr sz="1155" b="1" spc="-17" dirty="0">
                <a:latin typeface="Calibri"/>
                <a:cs typeface="Calibri"/>
              </a:rPr>
              <a:t> </a:t>
            </a:r>
            <a:r>
              <a:rPr sz="1155" b="1" dirty="0">
                <a:latin typeface="Calibri"/>
                <a:cs typeface="Calibri"/>
              </a:rPr>
              <a:t>new</a:t>
            </a:r>
            <a:r>
              <a:rPr sz="1155" b="1" spc="-25" dirty="0">
                <a:latin typeface="Calibri"/>
                <a:cs typeface="Calibri"/>
              </a:rPr>
              <a:t> </a:t>
            </a:r>
            <a:r>
              <a:rPr sz="1155" b="1" dirty="0">
                <a:latin typeface="Calibri"/>
                <a:cs typeface="Calibri"/>
              </a:rPr>
              <a:t>Unit</a:t>
            </a:r>
            <a:r>
              <a:rPr sz="1155" b="1" spc="-17" dirty="0">
                <a:latin typeface="Calibri"/>
                <a:cs typeface="Calibri"/>
              </a:rPr>
              <a:t> </a:t>
            </a:r>
            <a:r>
              <a:rPr sz="1155" b="1" dirty="0">
                <a:latin typeface="Calibri"/>
                <a:cs typeface="Calibri"/>
              </a:rPr>
              <a:t>number</a:t>
            </a:r>
            <a:r>
              <a:rPr sz="1155" b="1" spc="-37" dirty="0">
                <a:latin typeface="Calibri"/>
                <a:cs typeface="Calibri"/>
              </a:rPr>
              <a:t> </a:t>
            </a:r>
            <a:r>
              <a:rPr sz="1155" b="1" dirty="0">
                <a:latin typeface="Calibri"/>
                <a:cs typeface="Calibri"/>
              </a:rPr>
              <a:t>in</a:t>
            </a:r>
            <a:r>
              <a:rPr sz="1155" b="1" spc="-8" dirty="0">
                <a:latin typeface="Calibri"/>
                <a:cs typeface="Calibri"/>
              </a:rPr>
              <a:t> </a:t>
            </a:r>
            <a:r>
              <a:rPr sz="1155" b="1" dirty="0">
                <a:latin typeface="Calibri"/>
                <a:cs typeface="Calibri"/>
              </a:rPr>
              <a:t>“</a:t>
            </a:r>
            <a:r>
              <a:rPr sz="1155" b="1" spc="-8" dirty="0">
                <a:latin typeface="Calibri"/>
                <a:cs typeface="Calibri"/>
              </a:rPr>
              <a:t> </a:t>
            </a:r>
            <a:r>
              <a:rPr sz="1155" b="1" dirty="0">
                <a:latin typeface="Calibri"/>
                <a:cs typeface="Calibri"/>
              </a:rPr>
              <a:t>Lets</a:t>
            </a:r>
            <a:r>
              <a:rPr sz="1155" b="1" spc="-17" dirty="0">
                <a:latin typeface="Calibri"/>
                <a:cs typeface="Calibri"/>
              </a:rPr>
              <a:t> </a:t>
            </a:r>
            <a:r>
              <a:rPr sz="1155" b="1" dirty="0">
                <a:latin typeface="Calibri"/>
                <a:cs typeface="Calibri"/>
              </a:rPr>
              <a:t>find</a:t>
            </a:r>
            <a:r>
              <a:rPr sz="1155" b="1" spc="-21" dirty="0">
                <a:latin typeface="Calibri"/>
                <a:cs typeface="Calibri"/>
              </a:rPr>
              <a:t> </a:t>
            </a:r>
            <a:r>
              <a:rPr sz="1155" b="1" dirty="0">
                <a:latin typeface="Calibri"/>
                <a:cs typeface="Calibri"/>
              </a:rPr>
              <a:t>your</a:t>
            </a:r>
            <a:r>
              <a:rPr sz="1155" b="1" spc="-12" dirty="0">
                <a:latin typeface="Calibri"/>
                <a:cs typeface="Calibri"/>
              </a:rPr>
              <a:t> </a:t>
            </a:r>
            <a:r>
              <a:rPr sz="1155" b="1" spc="-8" dirty="0">
                <a:latin typeface="Calibri"/>
                <a:cs typeface="Calibri"/>
              </a:rPr>
              <a:t>Unit”</a:t>
            </a:r>
            <a:endParaRPr sz="1155">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57275"/>
            <a:ext cx="10058400" cy="565785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808080"/>
          </a:solidFill>
        </p:spPr>
        <p:txBody>
          <a:bodyPr wrap="square" lIns="0" tIns="0" rIns="0" bIns="0" rtlCol="0"/>
          <a:lstStyle/>
          <a:p>
            <a:endParaRPr sz="1155"/>
          </a:p>
        </p:txBody>
      </p:sp>
      <p:pic>
        <p:nvPicPr>
          <p:cNvPr id="3" name="object 3"/>
          <p:cNvPicPr/>
          <p:nvPr/>
        </p:nvPicPr>
        <p:blipFill>
          <a:blip r:embed="rId2" cstate="print"/>
          <a:stretch>
            <a:fillRect/>
          </a:stretch>
        </p:blipFill>
        <p:spPr>
          <a:xfrm>
            <a:off x="5297318" y="2981153"/>
            <a:ext cx="4232072" cy="1810093"/>
          </a:xfrm>
          <a:prstGeom prst="rect">
            <a:avLst/>
          </a:prstGeom>
        </p:spPr>
      </p:pic>
      <p:pic>
        <p:nvPicPr>
          <p:cNvPr id="4" name="object 4"/>
          <p:cNvPicPr/>
          <p:nvPr/>
        </p:nvPicPr>
        <p:blipFill>
          <a:blip r:embed="rId3" cstate="print"/>
          <a:stretch>
            <a:fillRect/>
          </a:stretch>
        </p:blipFill>
        <p:spPr>
          <a:xfrm>
            <a:off x="528977" y="2230441"/>
            <a:ext cx="4232072" cy="3311414"/>
          </a:xfrm>
          <a:prstGeom prst="rect">
            <a:avLst/>
          </a:prstGeom>
        </p:spPr>
      </p:pic>
      <p:sp>
        <p:nvSpPr>
          <p:cNvPr id="5" name="object 5"/>
          <p:cNvSpPr/>
          <p:nvPr/>
        </p:nvSpPr>
        <p:spPr>
          <a:xfrm>
            <a:off x="458432" y="1616679"/>
            <a:ext cx="9206055" cy="456819"/>
          </a:xfrm>
          <a:custGeom>
            <a:avLst/>
            <a:gdLst/>
            <a:ahLst/>
            <a:cxnLst/>
            <a:rect l="l" t="t" r="r" b="b"/>
            <a:pathLst>
              <a:path w="11158855" h="553719">
                <a:moveTo>
                  <a:pt x="11158677" y="0"/>
                </a:moveTo>
                <a:lnTo>
                  <a:pt x="11158677" y="0"/>
                </a:lnTo>
                <a:lnTo>
                  <a:pt x="0" y="0"/>
                </a:lnTo>
                <a:lnTo>
                  <a:pt x="0" y="274307"/>
                </a:lnTo>
                <a:lnTo>
                  <a:pt x="0" y="278879"/>
                </a:lnTo>
                <a:lnTo>
                  <a:pt x="0" y="553199"/>
                </a:lnTo>
                <a:lnTo>
                  <a:pt x="3779520" y="553199"/>
                </a:lnTo>
                <a:lnTo>
                  <a:pt x="3779520" y="278879"/>
                </a:lnTo>
                <a:lnTo>
                  <a:pt x="4549089" y="278879"/>
                </a:lnTo>
                <a:lnTo>
                  <a:pt x="4549140" y="278879"/>
                </a:lnTo>
                <a:lnTo>
                  <a:pt x="11158677" y="278879"/>
                </a:lnTo>
                <a:lnTo>
                  <a:pt x="11158677" y="0"/>
                </a:lnTo>
                <a:close/>
              </a:path>
            </a:pathLst>
          </a:custGeom>
          <a:solidFill>
            <a:srgbClr val="FFFF00"/>
          </a:solidFill>
        </p:spPr>
        <p:txBody>
          <a:bodyPr wrap="square" lIns="0" tIns="0" rIns="0" bIns="0" rtlCol="0"/>
          <a:lstStyle/>
          <a:p>
            <a:endParaRPr sz="1155"/>
          </a:p>
        </p:txBody>
      </p:sp>
      <p:sp>
        <p:nvSpPr>
          <p:cNvPr id="6" name="object 6"/>
          <p:cNvSpPr txBox="1"/>
          <p:nvPr/>
        </p:nvSpPr>
        <p:spPr>
          <a:xfrm>
            <a:off x="447934" y="1597494"/>
            <a:ext cx="9185624" cy="467629"/>
          </a:xfrm>
          <a:prstGeom prst="rect">
            <a:avLst/>
          </a:prstGeom>
        </p:spPr>
        <p:txBody>
          <a:bodyPr vert="horz" wrap="square" lIns="0" tIns="10478" rIns="0" bIns="0" rtlCol="0">
            <a:spAutoFit/>
          </a:bodyPr>
          <a:lstStyle/>
          <a:p>
            <a:pPr marL="10478" marR="4191">
              <a:spcBef>
                <a:spcPts val="83"/>
              </a:spcBef>
              <a:tabLst>
                <a:tab pos="1375172" algn="l"/>
              </a:tabLst>
            </a:pPr>
            <a:r>
              <a:rPr sz="1485" b="1" dirty="0">
                <a:latin typeface="Calibri"/>
                <a:cs typeface="Calibri"/>
              </a:rPr>
              <a:t>Click</a:t>
            </a:r>
            <a:r>
              <a:rPr sz="1485" b="1" spc="-29" dirty="0">
                <a:latin typeface="Calibri"/>
                <a:cs typeface="Calibri"/>
              </a:rPr>
              <a:t> </a:t>
            </a:r>
            <a:r>
              <a:rPr sz="1485" b="1" spc="-8" dirty="0">
                <a:latin typeface="Calibri"/>
                <a:cs typeface="Calibri"/>
              </a:rPr>
              <a:t>“Register”.</a:t>
            </a:r>
            <a:r>
              <a:rPr sz="1485" b="1" dirty="0">
                <a:latin typeface="Calibri"/>
                <a:cs typeface="Calibri"/>
              </a:rPr>
              <a:t>	</a:t>
            </a:r>
            <a:r>
              <a:rPr sz="1485" b="1" spc="-25" dirty="0">
                <a:latin typeface="Calibri"/>
                <a:cs typeface="Calibri"/>
              </a:rPr>
              <a:t>You</a:t>
            </a:r>
            <a:r>
              <a:rPr sz="1485" b="1" spc="-29" dirty="0">
                <a:latin typeface="Calibri"/>
                <a:cs typeface="Calibri"/>
              </a:rPr>
              <a:t> </a:t>
            </a:r>
            <a:r>
              <a:rPr sz="1485" b="1" dirty="0">
                <a:latin typeface="Calibri"/>
                <a:cs typeface="Calibri"/>
              </a:rPr>
              <a:t>will</a:t>
            </a:r>
            <a:r>
              <a:rPr sz="1485" b="1" spc="-33" dirty="0">
                <a:latin typeface="Calibri"/>
                <a:cs typeface="Calibri"/>
              </a:rPr>
              <a:t> </a:t>
            </a:r>
            <a:r>
              <a:rPr sz="1485" b="1" dirty="0">
                <a:latin typeface="Calibri"/>
                <a:cs typeface="Calibri"/>
              </a:rPr>
              <a:t>receive</a:t>
            </a:r>
            <a:r>
              <a:rPr sz="1485" b="1" spc="-21" dirty="0">
                <a:latin typeface="Calibri"/>
                <a:cs typeface="Calibri"/>
              </a:rPr>
              <a:t> </a:t>
            </a:r>
            <a:r>
              <a:rPr sz="1485" b="1" dirty="0">
                <a:latin typeface="Calibri"/>
                <a:cs typeface="Calibri"/>
              </a:rPr>
              <a:t>an</a:t>
            </a:r>
            <a:r>
              <a:rPr sz="1485" b="1" spc="-41" dirty="0">
                <a:latin typeface="Calibri"/>
                <a:cs typeface="Calibri"/>
              </a:rPr>
              <a:t> </a:t>
            </a:r>
            <a:r>
              <a:rPr sz="1485" b="1" dirty="0">
                <a:latin typeface="Calibri"/>
                <a:cs typeface="Calibri"/>
              </a:rPr>
              <a:t>email</a:t>
            </a:r>
            <a:r>
              <a:rPr sz="1485" b="1" spc="-33" dirty="0">
                <a:latin typeface="Calibri"/>
                <a:cs typeface="Calibri"/>
              </a:rPr>
              <a:t> </a:t>
            </a:r>
            <a:r>
              <a:rPr sz="1485" b="1" dirty="0">
                <a:latin typeface="Calibri"/>
                <a:cs typeface="Calibri"/>
              </a:rPr>
              <a:t>from</a:t>
            </a:r>
            <a:r>
              <a:rPr sz="1485" b="1" spc="25" dirty="0">
                <a:latin typeface="Calibri"/>
                <a:cs typeface="Calibri"/>
              </a:rPr>
              <a:t> </a:t>
            </a:r>
            <a:r>
              <a:rPr sz="1485" b="1" u="sng" spc="-8" dirty="0">
                <a:solidFill>
                  <a:srgbClr val="5F5F5F"/>
                </a:solidFill>
                <a:uFill>
                  <a:solidFill>
                    <a:srgbClr val="5F5F5F"/>
                  </a:solidFill>
                </a:uFill>
                <a:latin typeface="Calibri"/>
                <a:cs typeface="Calibri"/>
                <a:hlinkClick r:id="rId4"/>
              </a:rPr>
              <a:t>customerservice@campmasters.org</a:t>
            </a:r>
            <a:r>
              <a:rPr sz="1485" b="1" spc="-29" dirty="0">
                <a:solidFill>
                  <a:srgbClr val="5F5F5F"/>
                </a:solidFill>
                <a:latin typeface="Calibri"/>
                <a:cs typeface="Calibri"/>
              </a:rPr>
              <a:t> </a:t>
            </a:r>
            <a:r>
              <a:rPr sz="1485" b="1" dirty="0">
                <a:latin typeface="Calibri"/>
                <a:cs typeface="Calibri"/>
              </a:rPr>
              <a:t>with</a:t>
            </a:r>
            <a:r>
              <a:rPr sz="1485" b="1" spc="-29" dirty="0">
                <a:latin typeface="Calibri"/>
                <a:cs typeface="Calibri"/>
              </a:rPr>
              <a:t> </a:t>
            </a:r>
            <a:r>
              <a:rPr sz="1485" b="1" dirty="0">
                <a:latin typeface="Calibri"/>
                <a:cs typeface="Calibri"/>
              </a:rPr>
              <a:t>a</a:t>
            </a:r>
            <a:r>
              <a:rPr sz="1485" b="1" spc="-4" dirty="0">
                <a:latin typeface="Calibri"/>
                <a:cs typeface="Calibri"/>
              </a:rPr>
              <a:t> </a:t>
            </a:r>
            <a:r>
              <a:rPr sz="1485" b="1" dirty="0">
                <a:latin typeface="Calibri"/>
                <a:cs typeface="Calibri"/>
              </a:rPr>
              <a:t>Sign-On</a:t>
            </a:r>
            <a:r>
              <a:rPr sz="1485" b="1" spc="-33" dirty="0">
                <a:latin typeface="Calibri"/>
                <a:cs typeface="Calibri"/>
              </a:rPr>
              <a:t> </a:t>
            </a:r>
            <a:r>
              <a:rPr sz="1485" b="1" dirty="0">
                <a:latin typeface="Calibri"/>
                <a:cs typeface="Calibri"/>
              </a:rPr>
              <a:t>Link</a:t>
            </a:r>
            <a:r>
              <a:rPr sz="1485" b="1" spc="-25" dirty="0">
                <a:latin typeface="Calibri"/>
                <a:cs typeface="Calibri"/>
              </a:rPr>
              <a:t> </a:t>
            </a:r>
            <a:r>
              <a:rPr sz="1485" b="1" dirty="0">
                <a:latin typeface="Calibri"/>
                <a:cs typeface="Calibri"/>
              </a:rPr>
              <a:t>to</a:t>
            </a:r>
            <a:r>
              <a:rPr sz="1485" b="1" spc="-21" dirty="0">
                <a:latin typeface="Calibri"/>
                <a:cs typeface="Calibri"/>
              </a:rPr>
              <a:t> </a:t>
            </a:r>
            <a:r>
              <a:rPr sz="1485" b="1" dirty="0">
                <a:latin typeface="Calibri"/>
                <a:cs typeface="Calibri"/>
              </a:rPr>
              <a:t>finish</a:t>
            </a:r>
            <a:r>
              <a:rPr sz="1485" b="1" spc="-29" dirty="0">
                <a:latin typeface="Calibri"/>
                <a:cs typeface="Calibri"/>
              </a:rPr>
              <a:t> </a:t>
            </a:r>
            <a:r>
              <a:rPr sz="1485" b="1" spc="-17" dirty="0">
                <a:latin typeface="Calibri"/>
                <a:cs typeface="Calibri"/>
              </a:rPr>
              <a:t>your </a:t>
            </a:r>
            <a:r>
              <a:rPr sz="1485" b="1" spc="-8" dirty="0">
                <a:latin typeface="Calibri"/>
                <a:cs typeface="Calibri"/>
              </a:rPr>
              <a:t>Registration</a:t>
            </a:r>
            <a:r>
              <a:rPr sz="1485" b="1" spc="-33" dirty="0">
                <a:latin typeface="Calibri"/>
                <a:cs typeface="Calibri"/>
              </a:rPr>
              <a:t> </a:t>
            </a:r>
            <a:r>
              <a:rPr sz="1485" b="1" dirty="0">
                <a:latin typeface="Calibri"/>
                <a:cs typeface="Calibri"/>
              </a:rPr>
              <a:t>and</a:t>
            </a:r>
            <a:r>
              <a:rPr sz="1485" b="1" spc="-8" dirty="0">
                <a:latin typeface="Calibri"/>
                <a:cs typeface="Calibri"/>
              </a:rPr>
              <a:t> </a:t>
            </a:r>
            <a:r>
              <a:rPr sz="1485" b="1" dirty="0">
                <a:latin typeface="Calibri"/>
                <a:cs typeface="Calibri"/>
              </a:rPr>
              <a:t>access</a:t>
            </a:r>
            <a:r>
              <a:rPr sz="1485" b="1" spc="-8" dirty="0">
                <a:latin typeface="Calibri"/>
                <a:cs typeface="Calibri"/>
              </a:rPr>
              <a:t> </a:t>
            </a:r>
            <a:r>
              <a:rPr sz="1485" b="1" dirty="0">
                <a:latin typeface="Calibri"/>
                <a:cs typeface="Calibri"/>
              </a:rPr>
              <a:t>the</a:t>
            </a:r>
            <a:r>
              <a:rPr sz="1485" b="1" spc="-12" dirty="0">
                <a:latin typeface="Calibri"/>
                <a:cs typeface="Calibri"/>
              </a:rPr>
              <a:t> </a:t>
            </a:r>
            <a:r>
              <a:rPr sz="1485" b="1" dirty="0">
                <a:latin typeface="Calibri"/>
                <a:cs typeface="Calibri"/>
              </a:rPr>
              <a:t>CM</a:t>
            </a:r>
            <a:r>
              <a:rPr sz="1485" b="1" spc="-25" dirty="0">
                <a:latin typeface="Calibri"/>
                <a:cs typeface="Calibri"/>
              </a:rPr>
              <a:t> </a:t>
            </a:r>
            <a:r>
              <a:rPr sz="1485" b="1" spc="-8" dirty="0">
                <a:latin typeface="Calibri"/>
                <a:cs typeface="Calibri"/>
              </a:rPr>
              <a:t>System.</a:t>
            </a:r>
            <a:endParaRPr sz="1485">
              <a:latin typeface="Calibri"/>
              <a:cs typeface="Calibri"/>
            </a:endParaRPr>
          </a:p>
        </p:txBody>
      </p:sp>
      <p:sp>
        <p:nvSpPr>
          <p:cNvPr id="7" name="object 7"/>
          <p:cNvSpPr/>
          <p:nvPr/>
        </p:nvSpPr>
        <p:spPr>
          <a:xfrm>
            <a:off x="458432" y="1842982"/>
            <a:ext cx="3161062" cy="456819"/>
          </a:xfrm>
          <a:custGeom>
            <a:avLst/>
            <a:gdLst/>
            <a:ahLst/>
            <a:cxnLst/>
            <a:rect l="l" t="t" r="r" b="b"/>
            <a:pathLst>
              <a:path w="3831590" h="553719">
                <a:moveTo>
                  <a:pt x="51803" y="274332"/>
                </a:moveTo>
                <a:lnTo>
                  <a:pt x="0" y="274332"/>
                </a:lnTo>
                <a:lnTo>
                  <a:pt x="0" y="553212"/>
                </a:lnTo>
                <a:lnTo>
                  <a:pt x="51803" y="553212"/>
                </a:lnTo>
                <a:lnTo>
                  <a:pt x="51803" y="274332"/>
                </a:lnTo>
                <a:close/>
              </a:path>
              <a:path w="3831590" h="553719">
                <a:moveTo>
                  <a:pt x="3831285" y="0"/>
                </a:moveTo>
                <a:lnTo>
                  <a:pt x="3779469" y="0"/>
                </a:lnTo>
                <a:lnTo>
                  <a:pt x="3779469" y="278892"/>
                </a:lnTo>
                <a:lnTo>
                  <a:pt x="3831285" y="278892"/>
                </a:lnTo>
                <a:lnTo>
                  <a:pt x="3831285" y="0"/>
                </a:lnTo>
                <a:close/>
              </a:path>
            </a:pathLst>
          </a:custGeom>
          <a:solidFill>
            <a:srgbClr val="FFFF00"/>
          </a:solidFill>
        </p:spPr>
        <p:txBody>
          <a:bodyPr wrap="square" lIns="0" tIns="0" rIns="0" bIns="0" rtlCol="0"/>
          <a:lstStyle/>
          <a:p>
            <a:endParaRPr sz="1155"/>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49B08-F030-4439-16C5-B617C531E9FE}"/>
              </a:ext>
            </a:extLst>
          </p:cNvPr>
          <p:cNvSpPr txBox="1">
            <a:spLocks/>
          </p:cNvSpPr>
          <p:nvPr/>
        </p:nvSpPr>
        <p:spPr>
          <a:xfrm>
            <a:off x="1402163" y="513124"/>
            <a:ext cx="6789420" cy="72410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30" b="1" dirty="0">
                <a:latin typeface="Franklin Gothic Medium" panose="020B0603020102020204" pitchFamily="34" charset="0"/>
              </a:rPr>
              <a:t>Scout Account Dashboard</a:t>
            </a:r>
          </a:p>
        </p:txBody>
      </p:sp>
      <p:pic>
        <p:nvPicPr>
          <p:cNvPr id="8" name="Picture 7">
            <a:extLst>
              <a:ext uri="{FF2B5EF4-FFF2-40B4-BE49-F238E27FC236}">
                <a16:creationId xmlns:a16="http://schemas.microsoft.com/office/drawing/2014/main" id="{5AB1AC31-8895-2E1A-3670-221DB6096DAE}"/>
              </a:ext>
            </a:extLst>
          </p:cNvPr>
          <p:cNvPicPr>
            <a:picLocks noChangeAspect="1"/>
          </p:cNvPicPr>
          <p:nvPr/>
        </p:nvPicPr>
        <p:blipFill>
          <a:blip r:embed="rId2"/>
          <a:stretch>
            <a:fillRect/>
          </a:stretch>
        </p:blipFill>
        <p:spPr>
          <a:xfrm>
            <a:off x="3907027" y="2324218"/>
            <a:ext cx="6151373" cy="3156917"/>
          </a:xfrm>
          <a:prstGeom prst="rect">
            <a:avLst/>
          </a:prstGeom>
        </p:spPr>
      </p:pic>
      <p:sp>
        <p:nvSpPr>
          <p:cNvPr id="9" name="TextBox 8">
            <a:extLst>
              <a:ext uri="{FF2B5EF4-FFF2-40B4-BE49-F238E27FC236}">
                <a16:creationId xmlns:a16="http://schemas.microsoft.com/office/drawing/2014/main" id="{BEDF37ED-EA2F-3477-26FC-67E0D21E8A28}"/>
              </a:ext>
            </a:extLst>
          </p:cNvPr>
          <p:cNvSpPr txBox="1"/>
          <p:nvPr/>
        </p:nvSpPr>
        <p:spPr>
          <a:xfrm>
            <a:off x="233417" y="2204519"/>
            <a:ext cx="3547373" cy="3921586"/>
          </a:xfrm>
          <a:prstGeom prst="rect">
            <a:avLst/>
          </a:prstGeom>
          <a:noFill/>
        </p:spPr>
        <p:txBody>
          <a:bodyPr wrap="square">
            <a:spAutoFit/>
          </a:bodyPr>
          <a:lstStyle/>
          <a:p>
            <a:pPr marL="282893" indent="-282893">
              <a:spcBef>
                <a:spcPct val="20000"/>
              </a:spcBef>
              <a:buFont typeface="Arial" pitchFamily="34" charset="0"/>
              <a:buChar char="•"/>
              <a:defRPr/>
            </a:pPr>
            <a:r>
              <a:rPr lang="en-US" sz="1650" b="1" dirty="0">
                <a:latin typeface="Franklin Gothic Medium" panose="020B0603020102020204" pitchFamily="34" charset="0"/>
              </a:rPr>
              <a:t>Instant feedback on sales totals</a:t>
            </a:r>
          </a:p>
          <a:p>
            <a:pPr marL="660083" lvl="1" indent="-282893">
              <a:spcBef>
                <a:spcPct val="20000"/>
              </a:spcBef>
              <a:buFont typeface="Arial" pitchFamily="34" charset="0"/>
              <a:buChar char="•"/>
              <a:defRPr/>
            </a:pPr>
            <a:r>
              <a:rPr lang="en-US" sz="1320" b="1" dirty="0">
                <a:solidFill>
                  <a:srgbClr val="FF0000"/>
                </a:solidFill>
                <a:latin typeface="Franklin Gothic Medium" panose="020B0603020102020204" pitchFamily="34" charset="0"/>
              </a:rPr>
              <a:t>S&amp;S Credit applied by Unit Kernel</a:t>
            </a:r>
          </a:p>
          <a:p>
            <a:pPr marL="660083" lvl="1" indent="-282893">
              <a:spcBef>
                <a:spcPct val="20000"/>
              </a:spcBef>
              <a:buFont typeface="Arial" pitchFamily="34" charset="0"/>
              <a:buChar char="•"/>
              <a:defRPr/>
            </a:pPr>
            <a:r>
              <a:rPr lang="en-US" sz="1320" b="1" dirty="0">
                <a:solidFill>
                  <a:srgbClr val="FF0000"/>
                </a:solidFill>
                <a:latin typeface="Franklin Gothic Medium" panose="020B0603020102020204" pitchFamily="34" charset="0"/>
              </a:rPr>
              <a:t>System applies Online Sales</a:t>
            </a:r>
          </a:p>
          <a:p>
            <a:pPr marL="660083" lvl="1" indent="-282893">
              <a:spcBef>
                <a:spcPct val="20000"/>
              </a:spcBef>
              <a:buFont typeface="Arial" pitchFamily="34" charset="0"/>
              <a:buChar char="•"/>
              <a:defRPr/>
            </a:pPr>
            <a:r>
              <a:rPr lang="en-US" sz="1320" b="1" dirty="0">
                <a:solidFill>
                  <a:srgbClr val="FF0000"/>
                </a:solidFill>
                <a:latin typeface="Franklin Gothic Medium" panose="020B0603020102020204" pitchFamily="34" charset="0"/>
              </a:rPr>
              <a:t>Take Orders when submitted in the system</a:t>
            </a:r>
          </a:p>
          <a:p>
            <a:pPr marL="282893" indent="-282893">
              <a:spcBef>
                <a:spcPct val="20000"/>
              </a:spcBef>
              <a:buFont typeface="Arial" pitchFamily="34" charset="0"/>
              <a:buChar char="•"/>
              <a:defRPr/>
            </a:pPr>
            <a:r>
              <a:rPr lang="en-US" sz="1650" b="1" dirty="0">
                <a:latin typeface="Franklin Gothic Medium" panose="020B0603020102020204" pitchFamily="34" charset="0"/>
              </a:rPr>
              <a:t>Online Sales functions</a:t>
            </a:r>
          </a:p>
          <a:p>
            <a:pPr marL="660083" lvl="1" indent="-282893">
              <a:spcBef>
                <a:spcPct val="20000"/>
              </a:spcBef>
              <a:buFont typeface="Arial" pitchFamily="34" charset="0"/>
              <a:buChar char="•"/>
              <a:defRPr/>
            </a:pPr>
            <a:r>
              <a:rPr lang="en-US" sz="1320" b="1" dirty="0">
                <a:solidFill>
                  <a:srgbClr val="FF0000"/>
                </a:solidFill>
                <a:latin typeface="Franklin Gothic Medium" panose="020B0603020102020204" pitchFamily="34" charset="0"/>
              </a:rPr>
              <a:t>Direct link share options</a:t>
            </a:r>
          </a:p>
          <a:p>
            <a:pPr marL="660083" lvl="1" indent="-282893">
              <a:spcBef>
                <a:spcPct val="20000"/>
              </a:spcBef>
              <a:buFont typeface="Arial" pitchFamily="34" charset="0"/>
              <a:buChar char="•"/>
              <a:defRPr/>
            </a:pPr>
            <a:r>
              <a:rPr lang="en-US" sz="1320" b="1" dirty="0">
                <a:solidFill>
                  <a:srgbClr val="FF0000"/>
                </a:solidFill>
                <a:latin typeface="Franklin Gothic Medium" panose="020B0603020102020204" pitchFamily="34" charset="0"/>
              </a:rPr>
              <a:t>Create their landing page information &amp; ‘invite’ to support</a:t>
            </a:r>
          </a:p>
          <a:p>
            <a:pPr marL="282893" indent="-282893">
              <a:spcBef>
                <a:spcPct val="20000"/>
              </a:spcBef>
              <a:buFont typeface="Arial" pitchFamily="34" charset="0"/>
              <a:buChar char="•"/>
              <a:defRPr/>
            </a:pPr>
            <a:r>
              <a:rPr lang="en-US" sz="1650" b="1" dirty="0">
                <a:latin typeface="Franklin Gothic Medium" panose="020B0603020102020204" pitchFamily="34" charset="0"/>
              </a:rPr>
              <a:t>Record Take Orders</a:t>
            </a:r>
          </a:p>
          <a:p>
            <a:pPr marL="660083" lvl="1" indent="-282893">
              <a:spcBef>
                <a:spcPct val="20000"/>
              </a:spcBef>
              <a:buFont typeface="Arial" pitchFamily="34" charset="0"/>
              <a:buChar char="•"/>
              <a:defRPr/>
            </a:pPr>
            <a:r>
              <a:rPr lang="en-US" sz="1320" b="1" dirty="0">
                <a:solidFill>
                  <a:srgbClr val="FF0000"/>
                </a:solidFill>
                <a:latin typeface="Franklin Gothic Medium" panose="020B0603020102020204" pitchFamily="34" charset="0"/>
              </a:rPr>
              <a:t>Able to record individual transactions</a:t>
            </a:r>
          </a:p>
          <a:p>
            <a:pPr marL="660083" lvl="1" indent="-282893">
              <a:spcBef>
                <a:spcPct val="20000"/>
              </a:spcBef>
              <a:buFont typeface="Arial" pitchFamily="34" charset="0"/>
              <a:buChar char="•"/>
              <a:defRPr/>
            </a:pPr>
            <a:r>
              <a:rPr lang="en-US" sz="1320" b="1" dirty="0">
                <a:solidFill>
                  <a:srgbClr val="FF0000"/>
                </a:solidFill>
                <a:latin typeface="Franklin Gothic Medium" panose="020B0603020102020204" pitchFamily="34" charset="0"/>
              </a:rPr>
              <a:t>Submit their aggregate sales totals on a single Take Order entry*</a:t>
            </a:r>
          </a:p>
          <a:p>
            <a:pPr marL="660083" lvl="1" indent="-282893">
              <a:spcBef>
                <a:spcPct val="20000"/>
              </a:spcBef>
              <a:buFont typeface="Arial" pitchFamily="34" charset="0"/>
              <a:buChar char="•"/>
              <a:defRPr/>
            </a:pPr>
            <a:r>
              <a:rPr lang="en-US" sz="1320" b="1" dirty="0">
                <a:solidFill>
                  <a:srgbClr val="FF0000"/>
                </a:solidFill>
                <a:latin typeface="Franklin Gothic Medium" panose="020B0603020102020204" pitchFamily="34" charset="0"/>
              </a:rPr>
              <a:t>Submit the paper form to Unit Kernel for Kernel to enter a Scout Sale for totals</a:t>
            </a:r>
          </a:p>
        </p:txBody>
      </p:sp>
      <p:sp>
        <p:nvSpPr>
          <p:cNvPr id="10" name="TextBox 9">
            <a:extLst>
              <a:ext uri="{FF2B5EF4-FFF2-40B4-BE49-F238E27FC236}">
                <a16:creationId xmlns:a16="http://schemas.microsoft.com/office/drawing/2014/main" id="{84DF7051-312B-061E-81D0-B53B2929E084}"/>
              </a:ext>
            </a:extLst>
          </p:cNvPr>
          <p:cNvSpPr txBox="1"/>
          <p:nvPr/>
        </p:nvSpPr>
        <p:spPr>
          <a:xfrm>
            <a:off x="1602697" y="1339260"/>
            <a:ext cx="6588886" cy="346249"/>
          </a:xfrm>
          <a:prstGeom prst="rect">
            <a:avLst/>
          </a:prstGeom>
          <a:noFill/>
        </p:spPr>
        <p:txBody>
          <a:bodyPr wrap="square">
            <a:spAutoFit/>
          </a:bodyPr>
          <a:lstStyle/>
          <a:p>
            <a:pPr lvl="0" algn="ctr">
              <a:spcBef>
                <a:spcPct val="20000"/>
              </a:spcBef>
              <a:defRPr/>
            </a:pPr>
            <a:r>
              <a:rPr lang="en-US" sz="1650" b="1" dirty="0">
                <a:latin typeface="Franklin Gothic Medium" panose="020B0603020102020204" pitchFamily="34" charset="0"/>
              </a:rPr>
              <a:t>EVERY Scout Registered in the System has this tool at their fingertips!</a:t>
            </a:r>
          </a:p>
        </p:txBody>
      </p:sp>
      <p:sp>
        <p:nvSpPr>
          <p:cNvPr id="11" name="TextBox 10">
            <a:extLst>
              <a:ext uri="{FF2B5EF4-FFF2-40B4-BE49-F238E27FC236}">
                <a16:creationId xmlns:a16="http://schemas.microsoft.com/office/drawing/2014/main" id="{6FA664CE-3BC5-3318-0637-D0B2D2AA2250}"/>
              </a:ext>
            </a:extLst>
          </p:cNvPr>
          <p:cNvSpPr txBox="1"/>
          <p:nvPr/>
        </p:nvSpPr>
        <p:spPr>
          <a:xfrm>
            <a:off x="835515" y="6371256"/>
            <a:ext cx="9078023" cy="270074"/>
          </a:xfrm>
          <a:prstGeom prst="rect">
            <a:avLst/>
          </a:prstGeom>
          <a:noFill/>
        </p:spPr>
        <p:txBody>
          <a:bodyPr wrap="square">
            <a:spAutoFit/>
          </a:bodyPr>
          <a:lstStyle/>
          <a:p>
            <a:pPr lvl="0" algn="ctr">
              <a:spcBef>
                <a:spcPct val="20000"/>
              </a:spcBef>
              <a:defRPr/>
            </a:pPr>
            <a:r>
              <a:rPr lang="en-US" sz="1155" b="1" dirty="0">
                <a:latin typeface="Franklin Gothic Medium" panose="020B0603020102020204" pitchFamily="34" charset="0"/>
              </a:rPr>
              <a:t>*do not duplicate entries, if delivering product may need to submit two aggregate orders to properly impact Unit product requirements</a:t>
            </a:r>
          </a:p>
        </p:txBody>
      </p:sp>
      <p:cxnSp>
        <p:nvCxnSpPr>
          <p:cNvPr id="12" name="Straight Arrow Connector 11">
            <a:extLst>
              <a:ext uri="{FF2B5EF4-FFF2-40B4-BE49-F238E27FC236}">
                <a16:creationId xmlns:a16="http://schemas.microsoft.com/office/drawing/2014/main" id="{83616571-B607-5097-FAB9-E501FCDE17A9}"/>
              </a:ext>
            </a:extLst>
          </p:cNvPr>
          <p:cNvCxnSpPr>
            <a:cxnSpLocks/>
          </p:cNvCxnSpPr>
          <p:nvPr/>
        </p:nvCxnSpPr>
        <p:spPr>
          <a:xfrm>
            <a:off x="3538630" y="2801945"/>
            <a:ext cx="4885280" cy="90386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8E4CE15-5991-EB30-FFC4-F714A05177F1}"/>
              </a:ext>
            </a:extLst>
          </p:cNvPr>
          <p:cNvCxnSpPr>
            <a:cxnSpLocks/>
          </p:cNvCxnSpPr>
          <p:nvPr/>
        </p:nvCxnSpPr>
        <p:spPr>
          <a:xfrm>
            <a:off x="2764708" y="4039052"/>
            <a:ext cx="2032165" cy="74092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31A526C-DC8A-0B2A-6C07-53293C6BE783}"/>
              </a:ext>
            </a:extLst>
          </p:cNvPr>
          <p:cNvCxnSpPr>
            <a:cxnSpLocks/>
          </p:cNvCxnSpPr>
          <p:nvPr/>
        </p:nvCxnSpPr>
        <p:spPr>
          <a:xfrm>
            <a:off x="2764708" y="4039052"/>
            <a:ext cx="2384756" cy="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513074B-CFA0-698B-B33D-F9E867D3C911}"/>
              </a:ext>
            </a:extLst>
          </p:cNvPr>
          <p:cNvCxnSpPr>
            <a:cxnSpLocks/>
          </p:cNvCxnSpPr>
          <p:nvPr/>
        </p:nvCxnSpPr>
        <p:spPr>
          <a:xfrm>
            <a:off x="2512245" y="5029766"/>
            <a:ext cx="2284628" cy="41439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90969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12309629F32914FBE31925745690003" ma:contentTypeVersion="18" ma:contentTypeDescription="Create a new document." ma:contentTypeScope="" ma:versionID="441576d2b7d5cb5b59f93ae0189399ab">
  <xsd:schema xmlns:xsd="http://www.w3.org/2001/XMLSchema" xmlns:xs="http://www.w3.org/2001/XMLSchema" xmlns:p="http://schemas.microsoft.com/office/2006/metadata/properties" xmlns:ns2="7dbfe7b2-ac37-409b-ad42-9911c2a438e0" xmlns:ns3="2a281838-92a4-4a50-b702-7ba01c3ebd0e" targetNamespace="http://schemas.microsoft.com/office/2006/metadata/properties" ma:root="true" ma:fieldsID="74a3e215200e45128bcf72112baf157d" ns2:_="" ns3:_="">
    <xsd:import namespace="7dbfe7b2-ac37-409b-ad42-9911c2a438e0"/>
    <xsd:import namespace="2a281838-92a4-4a50-b702-7ba01c3ebd0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bfe7b2-ac37-409b-ad42-9911c2a438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79308d4-bde5-4dca-adcb-0162404f863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_Flow_SignoffStatus" ma:index="25"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281838-92a4-4a50-b702-7ba01c3ebd0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67d7420-fc56-48d5-9471-5b6155009636}" ma:internalName="TaxCatchAll" ma:showField="CatchAllData" ma:web="2a281838-92a4-4a50-b702-7ba01c3ebd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a281838-92a4-4a50-b702-7ba01c3ebd0e" xsi:nil="true"/>
    <_Flow_SignoffStatus xmlns="7dbfe7b2-ac37-409b-ad42-9911c2a438e0" xsi:nil="true"/>
    <lcf76f155ced4ddcb4097134ff3c332f xmlns="7dbfe7b2-ac37-409b-ad42-9911c2a438e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3057A70-8E96-42CC-A5AB-264EB6376E19}"/>
</file>

<file path=customXml/itemProps2.xml><?xml version="1.0" encoding="utf-8"?>
<ds:datastoreItem xmlns:ds="http://schemas.openxmlformats.org/officeDocument/2006/customXml" ds:itemID="{DF070631-84AC-4BCF-A564-9A107CC581A3}"/>
</file>

<file path=customXml/itemProps3.xml><?xml version="1.0" encoding="utf-8"?>
<ds:datastoreItem xmlns:ds="http://schemas.openxmlformats.org/officeDocument/2006/customXml" ds:itemID="{7D4CF1BE-5328-42A5-B921-00E6C92C9EA5}"/>
</file>

<file path=docProps/app.xml><?xml version="1.0" encoding="utf-8"?>
<Properties xmlns="http://schemas.openxmlformats.org/officeDocument/2006/extended-properties" xmlns:vt="http://schemas.openxmlformats.org/officeDocument/2006/docPropsVTypes">
  <TotalTime>272</TotalTime>
  <Words>3571</Words>
  <Application>Microsoft Office PowerPoint</Application>
  <PresentationFormat>Custom</PresentationFormat>
  <Paragraphs>278</Paragraphs>
  <Slides>32</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Roboto Black</vt:lpstr>
      <vt:lpstr>Franklin Gothic Medium</vt:lpstr>
      <vt:lpstr>Wingdings</vt:lpstr>
      <vt:lpstr>Georgia</vt:lpstr>
      <vt:lpstr>Lato</vt:lpstr>
      <vt:lpstr>Arial</vt:lpstr>
      <vt:lpstr>Calibri</vt:lpstr>
      <vt:lpstr>Architects Daughter</vt:lpstr>
      <vt:lpstr>Simple Light</vt:lpstr>
      <vt:lpstr>PowerPoint Presentation</vt:lpstr>
      <vt:lpstr>PowerPoint Presentation</vt:lpstr>
      <vt:lpstr>PowerPoint Presentation</vt:lpstr>
      <vt:lpstr>PowerPoint Presentation</vt:lpstr>
      <vt:lpstr>SCOUTS: SELF-REGISTER OR “FIND” YOUR SCOUT ACCOUNT</vt:lpstr>
      <vt:lpstr>Fill in all required fields to Self Register or to Find your Scout Account. On the registration form, choose… SCOUT if you have your own email or PARENT/GUARDIAN if using their email.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CAMPMASTERS 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Spaldo</dc:creator>
  <cp:lastModifiedBy>Laurie Sneed</cp:lastModifiedBy>
  <cp:revision>5</cp:revision>
  <dcterms:modified xsi:type="dcterms:W3CDTF">2023-08-30T17:45:53Z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0x010100312309629F32914FBE31925745690003</vt:lpwstr>
  </property>
</Properties>
</file>